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DISTIBUTION OF AGRICULTURAL LAND AT THE DISPOSAL OF STATE GOVERNMENT</a:t>
            </a:r>
            <a:endParaRPr lang="en-US" dirty="0"/>
          </a:p>
        </p:txBody>
      </p:sp>
      <p:sp>
        <p:nvSpPr>
          <p:cNvPr id="3" name="Subtitle 2"/>
          <p:cNvSpPr>
            <a:spLocks noGrp="1"/>
          </p:cNvSpPr>
          <p:nvPr>
            <p:ph type="subTitle" idx="1"/>
          </p:nvPr>
        </p:nvSpPr>
        <p:spPr/>
        <p:txBody>
          <a:bodyPr>
            <a:normAutofit/>
          </a:bodyPr>
          <a:lstStyle/>
          <a:p>
            <a:r>
              <a:rPr lang="en-US" sz="2800" dirty="0" smtClean="0"/>
              <a:t>Prepared by-</a:t>
            </a:r>
          </a:p>
          <a:p>
            <a:r>
              <a:rPr lang="en-US" sz="2800" dirty="0" smtClean="0"/>
              <a:t>DWAIPAYAN KHASNABIS</a:t>
            </a:r>
          </a:p>
          <a:p>
            <a:r>
              <a:rPr lang="en-US" sz="2800" dirty="0" smtClean="0"/>
              <a:t>SROII</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43000"/>
          </a:xfrm>
        </p:spPr>
        <p:txBody>
          <a:bodyPr>
            <a:normAutofit fontScale="90000"/>
          </a:bodyPr>
          <a:lstStyle/>
          <a:p>
            <a:pPr algn="just"/>
            <a:r>
              <a:rPr lang="en-US" sz="2800" dirty="0" smtClean="0"/>
              <a:t>Declaration as to Policy of the State: The WBLR Act is for giving effect to the policy of the State towards securing principles specified in clauses (b) &amp; (c) of Art.39 of the</a:t>
            </a:r>
            <a:br>
              <a:rPr lang="en-US" sz="2800" dirty="0" smtClean="0"/>
            </a:br>
            <a:r>
              <a:rPr lang="en-US" sz="2800" dirty="0" smtClean="0"/>
              <a:t>Constitution  </a:t>
            </a:r>
            <a:br>
              <a:rPr lang="en-US" sz="2800" dirty="0" smtClean="0"/>
            </a:br>
            <a:endParaRPr lang="en-US" sz="2800" dirty="0"/>
          </a:p>
        </p:txBody>
      </p:sp>
      <p:sp>
        <p:nvSpPr>
          <p:cNvPr id="3" name="Content Placeholder 2"/>
          <p:cNvSpPr>
            <a:spLocks noGrp="1"/>
          </p:cNvSpPr>
          <p:nvPr>
            <p:ph idx="1"/>
          </p:nvPr>
        </p:nvSpPr>
        <p:spPr>
          <a:xfrm>
            <a:off x="457200" y="1905000"/>
            <a:ext cx="8229600" cy="4525963"/>
          </a:xfrm>
        </p:spPr>
        <p:txBody>
          <a:bodyPr>
            <a:normAutofit/>
          </a:bodyPr>
          <a:lstStyle/>
          <a:p>
            <a:pPr algn="just"/>
            <a:r>
              <a:rPr lang="en-US" sz="2800" dirty="0" smtClean="0"/>
              <a:t>Article 39(b) declares that the ownership and control of the material resources of the community are so distributed as best to </a:t>
            </a:r>
            <a:r>
              <a:rPr lang="en-US" sz="2800" dirty="0" err="1" smtClean="0"/>
              <a:t>subserve</a:t>
            </a:r>
            <a:r>
              <a:rPr lang="en-US" sz="2800" dirty="0" smtClean="0"/>
              <a:t> the common good.</a:t>
            </a:r>
          </a:p>
          <a:p>
            <a:pPr algn="just"/>
            <a:r>
              <a:rPr lang="en-US" sz="2800" dirty="0" smtClean="0"/>
              <a:t>Hence Chapter VI of WEBLR Act directing the Principles of distribution of lands</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US" sz="3600" dirty="0" smtClean="0"/>
              <a:t>Agricultural lands at the disposal of the Government are of following types:</a:t>
            </a:r>
            <a:endParaRPr lang="en-US" sz="3600" dirty="0"/>
          </a:p>
        </p:txBody>
      </p:sp>
      <p:sp>
        <p:nvSpPr>
          <p:cNvPr id="3" name="Content Placeholder 2"/>
          <p:cNvSpPr>
            <a:spLocks noGrp="1"/>
          </p:cNvSpPr>
          <p:nvPr>
            <p:ph idx="1"/>
          </p:nvPr>
        </p:nvSpPr>
        <p:spPr/>
        <p:txBody>
          <a:bodyPr/>
          <a:lstStyle/>
          <a:p>
            <a:r>
              <a:rPr lang="en-US" dirty="0" smtClean="0"/>
              <a:t>Agricultural </a:t>
            </a:r>
            <a:r>
              <a:rPr lang="en-US" dirty="0" err="1" smtClean="0"/>
              <a:t>khasmahal</a:t>
            </a:r>
            <a:r>
              <a:rPr lang="en-US" dirty="0" smtClean="0"/>
              <a:t> lands</a:t>
            </a:r>
          </a:p>
          <a:p>
            <a:endParaRPr lang="en-US" dirty="0" smtClean="0"/>
          </a:p>
          <a:p>
            <a:r>
              <a:rPr lang="en-US" dirty="0" smtClean="0"/>
              <a:t>Agricultural lands vested under the provisions of WBEA Act</a:t>
            </a:r>
          </a:p>
          <a:p>
            <a:endParaRPr lang="en-US" dirty="0" smtClean="0"/>
          </a:p>
          <a:p>
            <a:r>
              <a:rPr lang="en-US" dirty="0" smtClean="0"/>
              <a:t>Agricultural lands vested under the provisions of WBLR Act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Principles of distribution of lands</a:t>
            </a:r>
            <a:endParaRPr lang="en-US" sz="3600" dirty="0"/>
          </a:p>
        </p:txBody>
      </p:sp>
      <p:sp>
        <p:nvSpPr>
          <p:cNvPr id="3" name="Content Placeholder 2"/>
          <p:cNvSpPr>
            <a:spLocks noGrp="1"/>
          </p:cNvSpPr>
          <p:nvPr>
            <p:ph idx="1"/>
          </p:nvPr>
        </p:nvSpPr>
        <p:spPr>
          <a:xfrm>
            <a:off x="457200" y="1219200"/>
            <a:ext cx="8229600" cy="5181600"/>
          </a:xfrm>
        </p:spPr>
        <p:txBody>
          <a:bodyPr>
            <a:normAutofit fontScale="85000" lnSpcReduction="20000"/>
          </a:bodyPr>
          <a:lstStyle/>
          <a:p>
            <a:pPr algn="just"/>
            <a:r>
              <a:rPr lang="en-US" sz="2400" dirty="0" smtClean="0"/>
              <a:t>Section 49(1) : Settlement of lands would be made without any premium being charged for it  with persons who are residents of locality where the land is situated and who together with members of their family own no land or less than 1 acre of  land, half the land being cultivated as </a:t>
            </a:r>
            <a:r>
              <a:rPr lang="en-US" sz="2400" dirty="0" err="1" smtClean="0"/>
              <a:t>bargadar</a:t>
            </a:r>
            <a:r>
              <a:rPr lang="en-US" sz="2400" dirty="0" smtClean="0"/>
              <a:t> to be accounted for calculating the aggregate and subject to the condition that:</a:t>
            </a:r>
          </a:p>
          <a:p>
            <a:r>
              <a:rPr lang="en-US" sz="2400" dirty="0" smtClean="0"/>
              <a:t>A) in case of agricultural land such person intends to bring the land under personal cultivation</a:t>
            </a:r>
          </a:p>
          <a:p>
            <a:r>
              <a:rPr lang="en-US" sz="2400" dirty="0" smtClean="0"/>
              <a:t>B) in case of homestead land such person having  no homestead of his own, intends to construct a dwelling house thereon, and</a:t>
            </a:r>
          </a:p>
          <a:p>
            <a:r>
              <a:rPr lang="en-US" sz="2400" dirty="0" smtClean="0"/>
              <a:t>C) such other terms and conditions as may be prescribed.</a:t>
            </a:r>
          </a:p>
          <a:p>
            <a:r>
              <a:rPr lang="en-US" sz="2400" dirty="0" smtClean="0"/>
              <a:t>Provided that among  eligible persons, priority shall be given to persons belonging to SC/ST or who form themselves into a Co-Op Society for the purpose</a:t>
            </a:r>
          </a:p>
          <a:p>
            <a:r>
              <a:rPr lang="en-US" sz="2400" dirty="0" smtClean="0"/>
              <a:t>Provided further that no settlement shall be made with any person or with a member of the family of such person ,who is engaged or employed in any </a:t>
            </a:r>
            <a:r>
              <a:rPr lang="en-US" sz="2400" dirty="0" err="1" smtClean="0"/>
              <a:t>business,trade,undertaking</a:t>
            </a:r>
            <a:r>
              <a:rPr lang="en-US" sz="2400" dirty="0" smtClean="0"/>
              <a:t>, </a:t>
            </a:r>
            <a:r>
              <a:rPr lang="en-US" sz="2400" dirty="0" err="1" smtClean="0"/>
              <a:t>manufacturing,calling,service</a:t>
            </a:r>
            <a:r>
              <a:rPr lang="en-US" sz="2400" dirty="0" smtClean="0"/>
              <a:t> or industrial occupation</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rmAutofit/>
          </a:bodyPr>
          <a:lstStyle/>
          <a:p>
            <a:r>
              <a:rPr lang="en-US" sz="3200" dirty="0" smtClean="0"/>
              <a:t>Principles of Distribution…Contd.</a:t>
            </a:r>
            <a:endParaRPr lang="en-US" sz="3200" dirty="0"/>
          </a:p>
        </p:txBody>
      </p:sp>
      <p:sp>
        <p:nvSpPr>
          <p:cNvPr id="3" name="Content Placeholder 2"/>
          <p:cNvSpPr>
            <a:spLocks noGrp="1"/>
          </p:cNvSpPr>
          <p:nvPr>
            <p:ph idx="1"/>
          </p:nvPr>
        </p:nvSpPr>
        <p:spPr>
          <a:xfrm>
            <a:off x="429065" y="1066800"/>
            <a:ext cx="8229600" cy="5562599"/>
          </a:xfrm>
        </p:spPr>
        <p:txBody>
          <a:bodyPr>
            <a:normAutofit fontScale="92500" lnSpcReduction="20000"/>
          </a:bodyPr>
          <a:lstStyle/>
          <a:p>
            <a:pPr algn="just"/>
            <a:r>
              <a:rPr lang="en-US" sz="2400" dirty="0" smtClean="0"/>
              <a:t>Sec.49(1A): No person to whom land has been settled as per provision of Sec.49(1) shall be entitled to transfer such land except by way of mortgage/mortgage by deposit of title deeds in </a:t>
            </a:r>
            <a:r>
              <a:rPr lang="en-US" sz="2400" dirty="0" err="1" smtClean="0"/>
              <a:t>favour</a:t>
            </a:r>
            <a:r>
              <a:rPr lang="en-US" sz="2400" dirty="0" smtClean="0"/>
              <a:t> of Scheduled Banks, Co-Operative </a:t>
            </a:r>
            <a:r>
              <a:rPr lang="en-US" sz="2400" dirty="0" err="1" smtClean="0"/>
              <a:t>Society,Corpn.owned</a:t>
            </a:r>
            <a:r>
              <a:rPr lang="en-US" sz="2400" dirty="0" smtClean="0"/>
              <a:t> by State or Central </a:t>
            </a:r>
            <a:r>
              <a:rPr lang="en-US" sz="2400" dirty="0" err="1" smtClean="0"/>
              <a:t>Govt.or</a:t>
            </a:r>
            <a:r>
              <a:rPr lang="en-US" sz="2400" dirty="0" smtClean="0"/>
              <a:t> both   and that too for the purpose of obtaining loan for the development of the land or for the improvement of agricultural production or for construction of dwelling house</a:t>
            </a:r>
          </a:p>
          <a:p>
            <a:pPr algn="just"/>
            <a:r>
              <a:rPr lang="en-US" sz="2400" dirty="0" smtClean="0"/>
              <a:t>Sec.49(2) : If a Revenue Officer(SDO by Notification) on his own motion or on application made to him in that behalf, after hearing the person with whom the land is settled and in case of subsequent transfer, the transferees as also the person who is in actual occupation of such land and after making such enquiry(by not below the rank of WBSLRS .</a:t>
            </a:r>
            <a:r>
              <a:rPr lang="en-US" sz="2400" dirty="0" err="1" smtClean="0"/>
              <a:t>Gr</a:t>
            </a:r>
            <a:r>
              <a:rPr lang="en-US" sz="2400" dirty="0" smtClean="0"/>
              <a:t>-I) is satisfied that the settlement was by mistake or by practice of </a:t>
            </a:r>
            <a:r>
              <a:rPr lang="en-US" sz="2400" dirty="0" err="1" smtClean="0"/>
              <a:t>fraud,misrepresentation,coercion</a:t>
            </a:r>
            <a:r>
              <a:rPr lang="en-US" sz="2400" dirty="0" smtClean="0"/>
              <a:t> or otherwise or that a transfer of any land has been made in contravention of the provisions of sub-section (1A), he may , by order, in writing annul the settlement or both settlement and transfer</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Principles of Distribution……Contd.</a:t>
            </a:r>
            <a:endParaRPr lang="en-US" sz="3200" dirty="0"/>
          </a:p>
        </p:txBody>
      </p:sp>
      <p:sp>
        <p:nvSpPr>
          <p:cNvPr id="3" name="Content Placeholder 2"/>
          <p:cNvSpPr>
            <a:spLocks noGrp="1"/>
          </p:cNvSpPr>
          <p:nvPr>
            <p:ph idx="1"/>
          </p:nvPr>
        </p:nvSpPr>
        <p:spPr>
          <a:xfrm>
            <a:off x="609600" y="1143000"/>
            <a:ext cx="8229600" cy="5364163"/>
          </a:xfrm>
        </p:spPr>
        <p:txBody>
          <a:bodyPr>
            <a:normAutofit fontScale="92500" lnSpcReduction="10000"/>
          </a:bodyPr>
          <a:lstStyle/>
          <a:p>
            <a:pPr algn="just"/>
            <a:r>
              <a:rPr lang="en-US" sz="2400" dirty="0" smtClean="0"/>
              <a:t>Sec.49(3): When settlement and/or transfer is annulled, then the RO shall enforce delivery of possession of such land to the Collector by using such force as may be required after evicting the person in actual occupation</a:t>
            </a:r>
          </a:p>
          <a:p>
            <a:pPr algn="just"/>
            <a:r>
              <a:rPr lang="en-US" sz="2400" dirty="0" smtClean="0"/>
              <a:t>Sec.49(3A): For enforcing delivery of possession of any land and evicting any person in actual occupation, RO shall be rendered all necessary police help.</a:t>
            </a:r>
          </a:p>
          <a:p>
            <a:pPr algn="just"/>
            <a:r>
              <a:rPr lang="en-US" sz="2400" dirty="0" smtClean="0"/>
              <a:t>Sec.49(4): any person aggrieved by the order under Section 49(2) may prefer an appeal within 30 days before the appropriate Authority(ADM &amp; DLLRO by Notification)</a:t>
            </a:r>
          </a:p>
          <a:p>
            <a:pPr algn="just"/>
            <a:r>
              <a:rPr lang="en-US" sz="2400" dirty="0" smtClean="0"/>
              <a:t>Sec.49(4A): Notwithstanding anything contained in the foregoing provision of this Section, an officer authorized by the State </a:t>
            </a:r>
            <a:r>
              <a:rPr lang="en-US" sz="2400" dirty="0" err="1" smtClean="0"/>
              <a:t>Govt.may</a:t>
            </a:r>
            <a:r>
              <a:rPr lang="en-US" sz="2400" dirty="0" smtClean="0"/>
              <a:t> transfer to, or settle with, a local body or an authority constituted under any law which is at the disposal of the State Govt., for such purpose and on such terms and conditions as may be decided by the State Govt.</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Principles of Distribution……Contd.</a:t>
            </a:r>
            <a:endParaRPr lang="en-US" sz="3200" dirty="0"/>
          </a:p>
        </p:txBody>
      </p:sp>
      <p:sp>
        <p:nvSpPr>
          <p:cNvPr id="3" name="Content Placeholder 2"/>
          <p:cNvSpPr>
            <a:spLocks noGrp="1"/>
          </p:cNvSpPr>
          <p:nvPr>
            <p:ph idx="1"/>
          </p:nvPr>
        </p:nvSpPr>
        <p:spPr/>
        <p:txBody>
          <a:bodyPr>
            <a:normAutofit lnSpcReduction="10000"/>
          </a:bodyPr>
          <a:lstStyle/>
          <a:p>
            <a:pPr algn="just"/>
            <a:r>
              <a:rPr lang="en-US" sz="2800" dirty="0" smtClean="0"/>
              <a:t>Sec.49(5): Notwithstanding anything contained elsewhere in the Act, when the State </a:t>
            </a:r>
            <a:r>
              <a:rPr lang="en-US" sz="2800" dirty="0" err="1" smtClean="0"/>
              <a:t>Govt.is</a:t>
            </a:r>
            <a:r>
              <a:rPr lang="en-US" sz="2800" dirty="0" smtClean="0"/>
              <a:t> satisfied, that it is necessary, so to do for a public purpose or for establishment, maintenance or preservation of any educational or research institution or industry, settlement for any period of any land may be made with any person or institution on such terms and conditions including periodical payments, with or without any premium being charged </a:t>
            </a:r>
            <a:r>
              <a:rPr lang="en-US" sz="2800" dirty="0" err="1" smtClean="0"/>
              <a:t>therefor</a:t>
            </a:r>
            <a:r>
              <a:rPr lang="en-US" sz="2800" dirty="0" smtClean="0"/>
              <a:t>, in such manner as may be prescribed.</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839200" cy="1143000"/>
          </a:xfrm>
        </p:spPr>
        <p:txBody>
          <a:bodyPr>
            <a:normAutofit fontScale="90000"/>
          </a:bodyPr>
          <a:lstStyle/>
          <a:p>
            <a:r>
              <a:rPr lang="en-US" sz="3200" dirty="0" smtClean="0"/>
              <a:t>The highlights of the concerned Rule detailing the terms and manner of settlement of lands at the disposal of the State Govt.-Rule 20A of WBLR Rules’1965</a:t>
            </a:r>
            <a:endParaRPr lang="en-US" sz="3200" dirty="0"/>
          </a:p>
        </p:txBody>
      </p:sp>
      <p:sp>
        <p:nvSpPr>
          <p:cNvPr id="3" name="Content Placeholder 2"/>
          <p:cNvSpPr>
            <a:spLocks noGrp="1"/>
          </p:cNvSpPr>
          <p:nvPr>
            <p:ph idx="1"/>
          </p:nvPr>
        </p:nvSpPr>
        <p:spPr>
          <a:xfrm>
            <a:off x="381000" y="1905000"/>
            <a:ext cx="8229600" cy="4648200"/>
          </a:xfrm>
        </p:spPr>
        <p:txBody>
          <a:bodyPr>
            <a:normAutofit lnSpcReduction="10000"/>
          </a:bodyPr>
          <a:lstStyle/>
          <a:p>
            <a:pPr algn="just"/>
            <a:r>
              <a:rPr lang="en-US" sz="2400" dirty="0" smtClean="0"/>
              <a:t>Settlement may be made by Collector of the District/DLLRO/SDO</a:t>
            </a:r>
          </a:p>
          <a:p>
            <a:pPr algn="just"/>
            <a:r>
              <a:rPr lang="en-US" sz="2400" dirty="0" smtClean="0"/>
              <a:t>Settlement shall  be on permanent basis and the person with whom the land is settled shall have all the rights of </a:t>
            </a:r>
            <a:r>
              <a:rPr lang="en-US" sz="2400" dirty="0" err="1" smtClean="0"/>
              <a:t>raiyat</a:t>
            </a:r>
            <a:r>
              <a:rPr lang="en-US" sz="2400" dirty="0" smtClean="0"/>
              <a:t> subject to restriction imposed on transfer of the settled land</a:t>
            </a:r>
          </a:p>
          <a:p>
            <a:pPr algn="just"/>
            <a:r>
              <a:rPr lang="en-US" sz="2400" dirty="0" smtClean="0"/>
              <a:t>Area of land to be settled shall be so that together with own land and half the land cultivated as </a:t>
            </a:r>
            <a:r>
              <a:rPr lang="en-US" sz="2400" dirty="0" err="1" smtClean="0"/>
              <a:t>bargadar</a:t>
            </a:r>
            <a:r>
              <a:rPr lang="en-US" sz="2400" dirty="0" smtClean="0"/>
              <a:t>  does not exceed 1 acre. For homestead to a person with no homestead, maximum 5 </a:t>
            </a:r>
            <a:r>
              <a:rPr lang="en-US" sz="2400" dirty="0" err="1" smtClean="0"/>
              <a:t>Cottahs</a:t>
            </a:r>
            <a:r>
              <a:rPr lang="en-US" sz="2400" dirty="0" smtClean="0"/>
              <a:t> may be settled.</a:t>
            </a:r>
          </a:p>
          <a:p>
            <a:pPr algn="just"/>
            <a:r>
              <a:rPr lang="en-US" sz="2400" dirty="0" smtClean="0"/>
              <a:t>For the purpose of settlement, the Collector/DLLRO/SDO may consider the recommendations of Bon-O-</a:t>
            </a:r>
            <a:r>
              <a:rPr lang="en-US" sz="2400" dirty="0" err="1" smtClean="0"/>
              <a:t>Bhumi</a:t>
            </a:r>
            <a:r>
              <a:rPr lang="en-US" sz="2400" dirty="0" smtClean="0"/>
              <a:t>-</a:t>
            </a:r>
            <a:r>
              <a:rPr lang="en-US" sz="2400" dirty="0" err="1" smtClean="0"/>
              <a:t>Sanskar</a:t>
            </a:r>
            <a:r>
              <a:rPr lang="en-US" sz="2400" dirty="0" smtClean="0"/>
              <a:t>-</a:t>
            </a:r>
            <a:r>
              <a:rPr lang="en-US" sz="2400" dirty="0" err="1" smtClean="0"/>
              <a:t>Sthayee</a:t>
            </a:r>
            <a:r>
              <a:rPr lang="en-US" sz="2400" dirty="0" smtClean="0"/>
              <a:t> </a:t>
            </a:r>
            <a:r>
              <a:rPr lang="en-US" sz="2400" dirty="0" err="1" smtClean="0"/>
              <a:t>Samiti</a:t>
            </a:r>
            <a:r>
              <a:rPr lang="en-US" sz="2400" dirty="0" smtClean="0"/>
              <a:t> </a:t>
            </a:r>
            <a:r>
              <a:rPr lang="en-US" sz="2400" smtClean="0"/>
              <a:t>as operates </a:t>
            </a:r>
            <a:r>
              <a:rPr lang="en-US" sz="2400" dirty="0" smtClean="0"/>
              <a:t>at the Block Level</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800" dirty="0" smtClean="0"/>
              <a:t>Rule 20A of WBLR Rules………</a:t>
            </a:r>
            <a:r>
              <a:rPr lang="en-US" sz="2800" dirty="0" err="1" smtClean="0"/>
              <a:t>contd</a:t>
            </a:r>
            <a:r>
              <a:rPr lang="en-US" sz="2800" dirty="0" smtClean="0"/>
              <a:t>…</a:t>
            </a:r>
            <a:endParaRPr lang="en-US" sz="2800" dirty="0"/>
          </a:p>
        </p:txBody>
      </p:sp>
      <p:sp>
        <p:nvSpPr>
          <p:cNvPr id="3" name="Content Placeholder 2"/>
          <p:cNvSpPr>
            <a:spLocks noGrp="1"/>
          </p:cNvSpPr>
          <p:nvPr>
            <p:ph idx="1"/>
          </p:nvPr>
        </p:nvSpPr>
        <p:spPr>
          <a:xfrm>
            <a:off x="457200" y="914400"/>
            <a:ext cx="8229600" cy="5715000"/>
          </a:xfrm>
        </p:spPr>
        <p:txBody>
          <a:bodyPr>
            <a:normAutofit fontScale="92500" lnSpcReduction="10000"/>
          </a:bodyPr>
          <a:lstStyle/>
          <a:p>
            <a:r>
              <a:rPr lang="en-US" sz="2400" dirty="0" smtClean="0"/>
              <a:t>The Govt. functionaries as are part of the </a:t>
            </a:r>
            <a:r>
              <a:rPr lang="en-US" sz="2400" dirty="0" err="1" smtClean="0"/>
              <a:t>Sthayee</a:t>
            </a:r>
            <a:r>
              <a:rPr lang="en-US" sz="2400" dirty="0" smtClean="0"/>
              <a:t> </a:t>
            </a:r>
            <a:r>
              <a:rPr lang="en-US" sz="2400" dirty="0" err="1" smtClean="0"/>
              <a:t>Samiti</a:t>
            </a:r>
            <a:r>
              <a:rPr lang="en-US" sz="2400" dirty="0" smtClean="0"/>
              <a:t> are  as below:</a:t>
            </a:r>
          </a:p>
          <a:p>
            <a:r>
              <a:rPr lang="en-US" sz="2400" dirty="0" smtClean="0"/>
              <a:t>A) BDO</a:t>
            </a:r>
          </a:p>
          <a:p>
            <a:r>
              <a:rPr lang="en-US" sz="2400" dirty="0" smtClean="0"/>
              <a:t>B)BLLRO(</a:t>
            </a:r>
            <a:r>
              <a:rPr lang="en-US" sz="2400" dirty="0" err="1" smtClean="0"/>
              <a:t>Convenor</a:t>
            </a:r>
            <a:r>
              <a:rPr lang="en-US" sz="2400" dirty="0" smtClean="0"/>
              <a:t>)</a:t>
            </a:r>
          </a:p>
          <a:p>
            <a:r>
              <a:rPr lang="en-US" sz="2400" dirty="0" smtClean="0"/>
              <a:t>C) Range Officer/Beat Officer from Forest </a:t>
            </a:r>
            <a:r>
              <a:rPr lang="en-US" sz="2400" dirty="0" err="1" smtClean="0"/>
              <a:t>Dept.as</a:t>
            </a:r>
            <a:r>
              <a:rPr lang="en-US" sz="2400" dirty="0" smtClean="0"/>
              <a:t> attached to their office having jurisdiction over the Block</a:t>
            </a:r>
          </a:p>
          <a:p>
            <a:r>
              <a:rPr lang="en-US" sz="2400" dirty="0" smtClean="0"/>
              <a:t>D) SAE(RWP) of the Block</a:t>
            </a:r>
          </a:p>
          <a:p>
            <a:r>
              <a:rPr lang="en-US" sz="2400" dirty="0" smtClean="0"/>
              <a:t>E) </a:t>
            </a:r>
            <a:r>
              <a:rPr lang="en-US" sz="2400" dirty="0" err="1" smtClean="0"/>
              <a:t>Asst.Agricultural</a:t>
            </a:r>
            <a:r>
              <a:rPr lang="en-US" sz="2400" dirty="0" smtClean="0"/>
              <a:t> Extension officer</a:t>
            </a:r>
          </a:p>
          <a:p>
            <a:r>
              <a:rPr lang="en-US" sz="2400" dirty="0" smtClean="0"/>
              <a:t> The </a:t>
            </a:r>
            <a:r>
              <a:rPr lang="en-US" sz="2400" dirty="0" smtClean="0"/>
              <a:t>BOBSSS is a </a:t>
            </a:r>
            <a:r>
              <a:rPr lang="en-US" sz="2400" dirty="0" smtClean="0"/>
              <a:t>recommending body, the  officer concerned, </a:t>
            </a:r>
            <a:r>
              <a:rPr lang="en-US" sz="2400" dirty="0" smtClean="0"/>
              <a:t>working on the settlement issue may, with reasons recorded in writing, disregard the recommendations or refer any case back for reconsideration.</a:t>
            </a:r>
          </a:p>
          <a:p>
            <a:r>
              <a:rPr lang="en-US" sz="2400" dirty="0" smtClean="0"/>
              <a:t>The Collector/DLLRO/SDO , within whose jurisdiction the land is situated shall deliver possession of the land to the person to whom it has been settled and if necessary by evicting the persons in actual occupation.</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Rule 20A of WBLR Rules….contd.</a:t>
            </a:r>
            <a:endParaRPr lang="en-US" sz="2800" dirty="0"/>
          </a:p>
        </p:txBody>
      </p:sp>
      <p:sp>
        <p:nvSpPr>
          <p:cNvPr id="3" name="Content Placeholder 2"/>
          <p:cNvSpPr>
            <a:spLocks noGrp="1"/>
          </p:cNvSpPr>
          <p:nvPr>
            <p:ph idx="1"/>
          </p:nvPr>
        </p:nvSpPr>
        <p:spPr>
          <a:xfrm>
            <a:off x="533400" y="1219200"/>
            <a:ext cx="8229600" cy="5440363"/>
          </a:xfrm>
        </p:spPr>
        <p:txBody>
          <a:bodyPr>
            <a:normAutofit fontScale="92500" lnSpcReduction="20000"/>
          </a:bodyPr>
          <a:lstStyle/>
          <a:p>
            <a:pPr algn="just"/>
            <a:r>
              <a:rPr lang="en-US" sz="2400" dirty="0" smtClean="0"/>
              <a:t>The aggrieved person as evicted, may within thirty days make an application for restoration of possession before the Collector/DLLRO/SDO under whose order he was evicted</a:t>
            </a:r>
          </a:p>
          <a:p>
            <a:pPr algn="just"/>
            <a:r>
              <a:rPr lang="en-US" sz="2400" dirty="0" smtClean="0"/>
              <a:t>The officer concerned shall within 15 days of such application hear both the parties and dispose the matter with findings  and his decision shall be final.</a:t>
            </a:r>
          </a:p>
          <a:p>
            <a:pPr algn="just"/>
            <a:r>
              <a:rPr lang="en-US" sz="2400" dirty="0" smtClean="0"/>
              <a:t>The Deed of settlement shall be as far as practicable in Form 8A or its equivalence in the Bengali/Nepali language and shall be executed by the Collector/DLLRO/SDO/SDLLRO</a:t>
            </a:r>
          </a:p>
          <a:p>
            <a:pPr algn="just"/>
            <a:r>
              <a:rPr lang="en-US" sz="2400" dirty="0" smtClean="0"/>
              <a:t>These provisions are applicable only to such land as are used for agricultural purposes and homestead.</a:t>
            </a:r>
          </a:p>
          <a:p>
            <a:pPr algn="just"/>
            <a:r>
              <a:rPr lang="en-US" sz="2400" dirty="0" smtClean="0"/>
              <a:t>Notwithstanding anything contained elsewhere in this </a:t>
            </a:r>
            <a:r>
              <a:rPr lang="en-US" sz="2400" dirty="0" err="1" smtClean="0"/>
              <a:t>Rule,the</a:t>
            </a:r>
            <a:r>
              <a:rPr lang="en-US" sz="2400" dirty="0" smtClean="0"/>
              <a:t> Collector/DLLRO, with prior approval of the State </a:t>
            </a:r>
            <a:r>
              <a:rPr lang="en-US" sz="2400" dirty="0" err="1" smtClean="0"/>
              <a:t>Govt.may</a:t>
            </a:r>
            <a:r>
              <a:rPr lang="en-US" sz="2400" dirty="0" smtClean="0"/>
              <a:t> settle land of any classification with a person, group, </a:t>
            </a:r>
            <a:r>
              <a:rPr lang="en-US" sz="2400" dirty="0" err="1" smtClean="0"/>
              <a:t>institution,local</a:t>
            </a:r>
            <a:r>
              <a:rPr lang="en-US" sz="2400" dirty="0" smtClean="0"/>
              <a:t> </a:t>
            </a:r>
            <a:r>
              <a:rPr lang="en-US" sz="2400" dirty="0" err="1" smtClean="0"/>
              <a:t>body,etc.on</a:t>
            </a:r>
            <a:r>
              <a:rPr lang="en-US" sz="2400" dirty="0" smtClean="0"/>
              <a:t> such terms and conditions as may by general or special order, be specified.</a:t>
            </a:r>
          </a:p>
          <a:p>
            <a:pPr algn="just"/>
            <a:r>
              <a:rPr lang="en-US" sz="2400" dirty="0" smtClean="0"/>
              <a:t>Rule 20B details the mode of enquiry as required for annulment as provided by Sec.49(2) of WBLR Act</a:t>
            </a:r>
            <a:endParaRPr lang="en-US" sz="240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3200" dirty="0" smtClean="0"/>
              <a:t>Procedures for settlement as provided by WBLR Manual’91</a:t>
            </a:r>
            <a:endParaRPr lang="en-US" sz="3200" dirty="0"/>
          </a:p>
        </p:txBody>
      </p:sp>
      <p:sp>
        <p:nvSpPr>
          <p:cNvPr id="3" name="Content Placeholder 2"/>
          <p:cNvSpPr>
            <a:spLocks noGrp="1"/>
          </p:cNvSpPr>
          <p:nvPr>
            <p:ph idx="1"/>
          </p:nvPr>
        </p:nvSpPr>
        <p:spPr>
          <a:xfrm>
            <a:off x="457200" y="1143000"/>
            <a:ext cx="8229600" cy="5486400"/>
          </a:xfrm>
        </p:spPr>
        <p:txBody>
          <a:bodyPr>
            <a:normAutofit lnSpcReduction="10000"/>
          </a:bodyPr>
          <a:lstStyle/>
          <a:p>
            <a:pPr algn="just"/>
            <a:r>
              <a:rPr lang="en-US" sz="2400" dirty="0" smtClean="0"/>
              <a:t>Undistributed agricultural lands entered in Register VIII should first be </a:t>
            </a:r>
            <a:r>
              <a:rPr lang="en-US" sz="2400" dirty="0" err="1" smtClean="0"/>
              <a:t>identified.The</a:t>
            </a:r>
            <a:r>
              <a:rPr lang="en-US" sz="2400" dirty="0" smtClean="0"/>
              <a:t> identified land should be free from any injunction of a Court.</a:t>
            </a:r>
          </a:p>
          <a:p>
            <a:pPr algn="just"/>
            <a:r>
              <a:rPr lang="en-US" sz="2400" dirty="0" smtClean="0"/>
              <a:t>A list of such lands should be drawn up and a pre-distribution survey and enquiry made by RO/RI jointly with such members of the local </a:t>
            </a:r>
            <a:r>
              <a:rPr lang="en-US" sz="2400" dirty="0" err="1" smtClean="0"/>
              <a:t>Panchayat</a:t>
            </a:r>
            <a:r>
              <a:rPr lang="en-US" sz="2400" dirty="0" smtClean="0"/>
              <a:t> </a:t>
            </a:r>
            <a:r>
              <a:rPr lang="en-US" sz="2400" dirty="0" err="1" smtClean="0"/>
              <a:t>Samiti</a:t>
            </a:r>
            <a:r>
              <a:rPr lang="en-US" sz="2400" dirty="0" smtClean="0"/>
              <a:t> as may be selected by the </a:t>
            </a:r>
            <a:r>
              <a:rPr lang="en-US" sz="2400" dirty="0" err="1" smtClean="0"/>
              <a:t>Sabhapati</a:t>
            </a:r>
            <a:r>
              <a:rPr lang="en-US" sz="2400" dirty="0" smtClean="0"/>
              <a:t> of that body.</a:t>
            </a:r>
          </a:p>
          <a:p>
            <a:pPr algn="just"/>
            <a:r>
              <a:rPr lang="en-US" sz="2400" dirty="0" smtClean="0"/>
              <a:t>The following information be collected during enquiry:</a:t>
            </a:r>
          </a:p>
          <a:p>
            <a:pPr algn="just"/>
            <a:r>
              <a:rPr lang="en-US" sz="2400" dirty="0" smtClean="0"/>
              <a:t>A) If the land is under possession of any person/family; if so, the date</a:t>
            </a:r>
          </a:p>
          <a:p>
            <a:pPr algn="just"/>
            <a:r>
              <a:rPr lang="en-US" sz="2400" dirty="0" smtClean="0"/>
              <a:t>B) the area of the land owned by the person together with lands owned by the members of the family</a:t>
            </a:r>
          </a:p>
          <a:p>
            <a:pPr algn="just"/>
            <a:r>
              <a:rPr lang="en-US" sz="2400" dirty="0" smtClean="0"/>
              <a:t>C) Whether the person/any member of the family cultivates any land as </a:t>
            </a:r>
            <a:r>
              <a:rPr lang="en-US" sz="2400" dirty="0" err="1" smtClean="0"/>
              <a:t>bargadar</a:t>
            </a:r>
            <a:r>
              <a:rPr lang="en-US" sz="2400" dirty="0" smtClean="0"/>
              <a:t>; if so, the area of such land</a:t>
            </a:r>
          </a:p>
          <a:p>
            <a:pPr algn="just"/>
            <a:r>
              <a:rPr lang="en-US" sz="2400" dirty="0" smtClean="0"/>
              <a:t>D) If the person/family belongs to SC/ST</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r>
              <a:rPr lang="en-US" sz="3200" dirty="0" smtClean="0"/>
              <a:t>Procedure for Settlement……..Contd.</a:t>
            </a:r>
            <a:endParaRPr lang="en-US" sz="3200" dirty="0"/>
          </a:p>
        </p:txBody>
      </p:sp>
      <p:sp>
        <p:nvSpPr>
          <p:cNvPr id="3" name="Content Placeholder 2"/>
          <p:cNvSpPr>
            <a:spLocks noGrp="1"/>
          </p:cNvSpPr>
          <p:nvPr>
            <p:ph idx="1"/>
          </p:nvPr>
        </p:nvSpPr>
        <p:spPr>
          <a:xfrm>
            <a:off x="457200" y="990600"/>
            <a:ext cx="8229600" cy="5638800"/>
          </a:xfrm>
        </p:spPr>
        <p:txBody>
          <a:bodyPr>
            <a:normAutofit fontScale="92500" lnSpcReduction="10000"/>
          </a:bodyPr>
          <a:lstStyle/>
          <a:p>
            <a:pPr algn="just"/>
            <a:r>
              <a:rPr lang="en-US" sz="2400" dirty="0" smtClean="0"/>
              <a:t>E) If such person or member of his family is employed or engaged in any trade or calling to render him ineligible(family includes </a:t>
            </a:r>
            <a:r>
              <a:rPr lang="en-US" sz="2400" dirty="0" err="1" smtClean="0"/>
              <a:t>self,wife,sons,minor</a:t>
            </a:r>
            <a:r>
              <a:rPr lang="en-US" sz="2400" dirty="0" smtClean="0"/>
              <a:t> daughters living jointly with the person)</a:t>
            </a:r>
          </a:p>
          <a:p>
            <a:r>
              <a:rPr lang="en-US" sz="2400" dirty="0" smtClean="0"/>
              <a:t>F) Any other relevant information</a:t>
            </a:r>
          </a:p>
          <a:p>
            <a:pPr algn="just"/>
            <a:r>
              <a:rPr lang="en-US" sz="2400" dirty="0" smtClean="0"/>
              <a:t>While this survey continues, simultaneously a priority list of persons to whom land may be settled should also be drawn up in consultation with </a:t>
            </a:r>
            <a:r>
              <a:rPr lang="en-US" sz="2400" dirty="0" err="1" smtClean="0"/>
              <a:t>Panchayat</a:t>
            </a:r>
            <a:r>
              <a:rPr lang="en-US" sz="2400" dirty="0" smtClean="0"/>
              <a:t> </a:t>
            </a:r>
            <a:r>
              <a:rPr lang="en-US" sz="2400" dirty="0" err="1" smtClean="0"/>
              <a:t>Samiti.The</a:t>
            </a:r>
            <a:r>
              <a:rPr lang="en-US" sz="2400" dirty="0" smtClean="0"/>
              <a:t> prescribed priority principles is as below:</a:t>
            </a:r>
          </a:p>
          <a:p>
            <a:pPr algn="just"/>
            <a:r>
              <a:rPr lang="en-US" sz="2400" dirty="0" smtClean="0"/>
              <a:t>A) A landless person found to be in uninterrupted possession for a minimum period of three years</a:t>
            </a:r>
          </a:p>
          <a:p>
            <a:pPr algn="just"/>
            <a:r>
              <a:rPr lang="en-US" sz="2400" dirty="0" smtClean="0"/>
              <a:t>B) Landless Agricultural worker belonging to ST Community</a:t>
            </a:r>
          </a:p>
          <a:p>
            <a:pPr algn="just"/>
            <a:r>
              <a:rPr lang="en-US" sz="2400" dirty="0" smtClean="0"/>
              <a:t>C)Landless Agricultural Worker belonging to SC Community</a:t>
            </a:r>
          </a:p>
          <a:p>
            <a:pPr algn="just"/>
            <a:r>
              <a:rPr lang="en-US" sz="2400" dirty="0" smtClean="0"/>
              <a:t>D) Landless agricultural worker than the above</a:t>
            </a:r>
          </a:p>
          <a:p>
            <a:pPr algn="just"/>
            <a:r>
              <a:rPr lang="en-US" sz="2400" dirty="0" smtClean="0"/>
              <a:t>E)Landless </a:t>
            </a:r>
            <a:r>
              <a:rPr lang="en-US" sz="2400" dirty="0" err="1" smtClean="0"/>
              <a:t>Bargadars</a:t>
            </a:r>
            <a:r>
              <a:rPr lang="en-US" sz="2400" dirty="0" smtClean="0"/>
              <a:t> who belong to ST Community</a:t>
            </a:r>
          </a:p>
          <a:p>
            <a:pPr algn="just"/>
            <a:r>
              <a:rPr lang="en-US" sz="2400" dirty="0" smtClean="0"/>
              <a:t>F) Landless </a:t>
            </a:r>
            <a:r>
              <a:rPr lang="en-US" sz="2400" dirty="0" err="1" smtClean="0"/>
              <a:t>Bargadars</a:t>
            </a:r>
            <a:r>
              <a:rPr lang="en-US" sz="2400" dirty="0" smtClean="0"/>
              <a:t> who belong to SC Community</a:t>
            </a:r>
          </a:p>
          <a:p>
            <a:pPr algn="just"/>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Procedure for Settlement……..contd.</a:t>
            </a:r>
            <a:endParaRPr lang="en-US" sz="3200" dirty="0"/>
          </a:p>
        </p:txBody>
      </p:sp>
      <p:sp>
        <p:nvSpPr>
          <p:cNvPr id="3" name="Content Placeholder 2"/>
          <p:cNvSpPr>
            <a:spLocks noGrp="1"/>
          </p:cNvSpPr>
          <p:nvPr>
            <p:ph idx="1"/>
          </p:nvPr>
        </p:nvSpPr>
        <p:spPr>
          <a:xfrm>
            <a:off x="457200" y="1066800"/>
            <a:ext cx="8229600" cy="5638800"/>
          </a:xfrm>
        </p:spPr>
        <p:txBody>
          <a:bodyPr>
            <a:normAutofit lnSpcReduction="10000"/>
          </a:bodyPr>
          <a:lstStyle/>
          <a:p>
            <a:r>
              <a:rPr lang="en-US" sz="2400" dirty="0" smtClean="0"/>
              <a:t>F) Landless </a:t>
            </a:r>
            <a:r>
              <a:rPr lang="en-US" sz="2400" dirty="0" err="1" smtClean="0"/>
              <a:t>bargadars</a:t>
            </a:r>
            <a:r>
              <a:rPr lang="en-US" sz="2400" dirty="0" smtClean="0"/>
              <a:t> other than the above</a:t>
            </a:r>
          </a:p>
          <a:p>
            <a:pPr algn="just"/>
            <a:r>
              <a:rPr lang="en-US" sz="2400" dirty="0" smtClean="0"/>
              <a:t>G)Landless persons who used to cultivate the lands in question as </a:t>
            </a:r>
            <a:r>
              <a:rPr lang="en-US" sz="2400" dirty="0" err="1" smtClean="0"/>
              <a:t>bargadars</a:t>
            </a:r>
            <a:r>
              <a:rPr lang="en-US" sz="2400" dirty="0" smtClean="0"/>
              <a:t> or agricultural workers under the previous owner</a:t>
            </a:r>
          </a:p>
          <a:p>
            <a:pPr algn="just"/>
            <a:r>
              <a:rPr lang="en-US" sz="2400" dirty="0" smtClean="0"/>
              <a:t>H)</a:t>
            </a:r>
            <a:r>
              <a:rPr lang="en-US" sz="2400" dirty="0" err="1" smtClean="0"/>
              <a:t>Raiyats</a:t>
            </a:r>
            <a:r>
              <a:rPr lang="en-US" sz="2400" dirty="0" smtClean="0"/>
              <a:t> who belong to ST and cultivate themselves</a:t>
            </a:r>
          </a:p>
          <a:p>
            <a:pPr algn="just"/>
            <a:r>
              <a:rPr lang="en-US" sz="2400" dirty="0" smtClean="0"/>
              <a:t>I)</a:t>
            </a:r>
            <a:r>
              <a:rPr lang="en-US" sz="2400" dirty="0" err="1" smtClean="0"/>
              <a:t>Raiyats</a:t>
            </a:r>
            <a:r>
              <a:rPr lang="en-US" sz="2400" dirty="0" smtClean="0"/>
              <a:t> who belong to SC and cultivate themselves</a:t>
            </a:r>
          </a:p>
          <a:p>
            <a:pPr algn="just"/>
            <a:r>
              <a:rPr lang="en-US" sz="2400" dirty="0" smtClean="0"/>
              <a:t>J) </a:t>
            </a:r>
            <a:r>
              <a:rPr lang="en-US" sz="2400" dirty="0" err="1" smtClean="0"/>
              <a:t>Raiyats</a:t>
            </a:r>
            <a:r>
              <a:rPr lang="en-US" sz="2400" dirty="0" smtClean="0"/>
              <a:t> who do not belong to ST &amp; SC and cultivate themselves</a:t>
            </a:r>
          </a:p>
          <a:p>
            <a:pPr algn="just"/>
            <a:r>
              <a:rPr lang="en-US" sz="2400" dirty="0" smtClean="0"/>
              <a:t>K) Ex-service personnel who are eligible under Sec.49 of The WBLR Act but are not considered for allotment of land from the earmarked quota</a:t>
            </a:r>
          </a:p>
          <a:p>
            <a:pPr algn="just"/>
            <a:r>
              <a:rPr lang="en-US" sz="2400" dirty="0" smtClean="0"/>
              <a:t>Following these primary works, the next steps in </a:t>
            </a:r>
            <a:r>
              <a:rPr lang="en-US" sz="2400" dirty="0" smtClean="0"/>
              <a:t>chronological </a:t>
            </a:r>
            <a:r>
              <a:rPr lang="en-US" sz="2400" dirty="0" smtClean="0"/>
              <a:t>order are as below:</a:t>
            </a:r>
          </a:p>
          <a:p>
            <a:pPr algn="just"/>
            <a:r>
              <a:rPr lang="en-US" sz="2400" dirty="0" smtClean="0"/>
              <a:t>1) Meeting of BOBSSS who shall form a resolution recommending the list of beneficiaries </a:t>
            </a:r>
          </a:p>
          <a:p>
            <a:pPr algn="just"/>
            <a:endParaRPr lang="en-US" sz="2400" dirty="0" smtClean="0"/>
          </a:p>
          <a:p>
            <a:pPr algn="just"/>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smtClean="0"/>
              <a:t>Procedure for Settlement……..contd.</a:t>
            </a:r>
            <a:endParaRPr lang="en-US" sz="3200" dirty="0"/>
          </a:p>
        </p:txBody>
      </p:sp>
      <p:sp>
        <p:nvSpPr>
          <p:cNvPr id="3" name="Content Placeholder 2"/>
          <p:cNvSpPr>
            <a:spLocks noGrp="1"/>
          </p:cNvSpPr>
          <p:nvPr>
            <p:ph idx="1"/>
          </p:nvPr>
        </p:nvSpPr>
        <p:spPr>
          <a:xfrm>
            <a:off x="457200" y="1066800"/>
            <a:ext cx="8229600" cy="5486400"/>
          </a:xfrm>
        </p:spPr>
        <p:txBody>
          <a:bodyPr>
            <a:normAutofit/>
          </a:bodyPr>
          <a:lstStyle/>
          <a:p>
            <a:pPr algn="just"/>
            <a:r>
              <a:rPr lang="en-US" sz="2400" dirty="0" smtClean="0"/>
              <a:t>2) Such Resolution </a:t>
            </a:r>
            <a:r>
              <a:rPr lang="en-US" sz="2400" dirty="0" err="1" smtClean="0"/>
              <a:t>alongwith</a:t>
            </a:r>
            <a:r>
              <a:rPr lang="en-US" sz="2400" dirty="0" smtClean="0"/>
              <a:t> </a:t>
            </a:r>
            <a:r>
              <a:rPr lang="en-US" sz="2400" dirty="0" smtClean="0"/>
              <a:t>Field Survey </a:t>
            </a:r>
            <a:r>
              <a:rPr lang="en-US" sz="2400" dirty="0" err="1" smtClean="0"/>
              <a:t>report,etc</a:t>
            </a:r>
            <a:r>
              <a:rPr lang="en-US" sz="2400" dirty="0" smtClean="0"/>
              <a:t>. shall in the form of Case Record be sent to SDO through SDLLRO(normally) for his approval</a:t>
            </a:r>
          </a:p>
          <a:p>
            <a:pPr algn="just"/>
            <a:r>
              <a:rPr lang="en-US" sz="2400" dirty="0" smtClean="0"/>
              <a:t>3) Once approval is given and the Case Record returns to BLLRO, steps are taken for distribution of </a:t>
            </a:r>
            <a:r>
              <a:rPr lang="en-US" sz="2400" dirty="0" err="1" smtClean="0"/>
              <a:t>Patta</a:t>
            </a:r>
            <a:r>
              <a:rPr lang="en-US" sz="2400" dirty="0" smtClean="0"/>
              <a:t> and delivery of possession</a:t>
            </a:r>
          </a:p>
          <a:p>
            <a:pPr algn="just"/>
            <a:r>
              <a:rPr lang="en-US" sz="2400" dirty="0" smtClean="0"/>
              <a:t>4) Simultaneously ROR(</a:t>
            </a:r>
            <a:r>
              <a:rPr lang="en-US" sz="2400" dirty="0" err="1" smtClean="0"/>
              <a:t>khatian</a:t>
            </a:r>
            <a:r>
              <a:rPr lang="en-US" sz="2400" dirty="0" smtClean="0"/>
              <a:t>) is also framed </a:t>
            </a:r>
            <a:r>
              <a:rPr lang="en-US" sz="2400" dirty="0" err="1" smtClean="0"/>
              <a:t>favouring</a:t>
            </a:r>
            <a:r>
              <a:rPr lang="en-US" sz="2400" dirty="0" smtClean="0"/>
              <a:t> the beneficiary.</a:t>
            </a:r>
          </a:p>
          <a:p>
            <a:pPr algn="just"/>
            <a:r>
              <a:rPr lang="en-US" sz="2400" dirty="0" smtClean="0"/>
              <a:t>5) If the beneficiary is female then </a:t>
            </a:r>
            <a:r>
              <a:rPr lang="en-US" sz="2400" dirty="0" err="1" smtClean="0"/>
              <a:t>Patta</a:t>
            </a:r>
            <a:r>
              <a:rPr lang="en-US" sz="2400" dirty="0" smtClean="0"/>
              <a:t> is executed in her </a:t>
            </a:r>
            <a:r>
              <a:rPr lang="en-US" sz="2400" dirty="0" err="1" smtClean="0"/>
              <a:t>favour</a:t>
            </a:r>
            <a:r>
              <a:rPr lang="en-US" sz="2400" dirty="0" smtClean="0"/>
              <a:t> and ROR also so framed.</a:t>
            </a:r>
          </a:p>
          <a:p>
            <a:pPr algn="just"/>
            <a:r>
              <a:rPr lang="en-US" sz="2400" dirty="0" smtClean="0"/>
              <a:t>6) In other cases, </a:t>
            </a:r>
            <a:r>
              <a:rPr lang="en-US" sz="2400" dirty="0" err="1" smtClean="0"/>
              <a:t>Patta</a:t>
            </a:r>
            <a:r>
              <a:rPr lang="en-US" sz="2400" dirty="0" smtClean="0"/>
              <a:t> is to be executed jointly in </a:t>
            </a:r>
            <a:r>
              <a:rPr lang="en-US" sz="2400" dirty="0" err="1" smtClean="0"/>
              <a:t>favour</a:t>
            </a:r>
            <a:r>
              <a:rPr lang="en-US" sz="2400" dirty="0" smtClean="0"/>
              <a:t> of wife and husband and ROR should also be so framed.</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Important Facts about Chap.VI</a:t>
            </a:r>
            <a:endParaRPr lang="en-US" sz="3200" dirty="0"/>
          </a:p>
        </p:txBody>
      </p:sp>
      <p:sp>
        <p:nvSpPr>
          <p:cNvPr id="3" name="Content Placeholder 2"/>
          <p:cNvSpPr>
            <a:spLocks noGrp="1"/>
          </p:cNvSpPr>
          <p:nvPr>
            <p:ph idx="1"/>
          </p:nvPr>
        </p:nvSpPr>
        <p:spPr>
          <a:xfrm>
            <a:off x="457200" y="1066800"/>
            <a:ext cx="8229600" cy="5059363"/>
          </a:xfrm>
        </p:spPr>
        <p:txBody>
          <a:bodyPr>
            <a:normAutofit lnSpcReduction="10000"/>
          </a:bodyPr>
          <a:lstStyle/>
          <a:p>
            <a:pPr algn="just"/>
            <a:r>
              <a:rPr lang="en-US" sz="2400" dirty="0" smtClean="0"/>
              <a:t>The provision of original Section 49 was enforced in West </a:t>
            </a:r>
            <a:r>
              <a:rPr lang="en-US" sz="2400" dirty="0" err="1" smtClean="0"/>
              <a:t>Bengal,other</a:t>
            </a:r>
            <a:r>
              <a:rPr lang="en-US" sz="2400" dirty="0" smtClean="0"/>
              <a:t> than transferred territories, on 7.6.65 and in transferred territories on 1.10.69</a:t>
            </a:r>
          </a:p>
          <a:p>
            <a:pPr algn="just"/>
            <a:r>
              <a:rPr lang="en-US" sz="2400" dirty="0" smtClean="0"/>
              <a:t>The original Section 49 allowed settlement to persons who are residents of locality  and who intend to cultivate and who own no land or less than 2 acres of land</a:t>
            </a:r>
          </a:p>
          <a:p>
            <a:pPr algn="just"/>
            <a:r>
              <a:rPr lang="en-US" sz="2400" dirty="0" smtClean="0"/>
              <a:t>Sub-Section 1 A came into force on 10.7.75 and before such enforcement and since 7/6/65 or 1.10.69 , if any transfer of </a:t>
            </a:r>
            <a:r>
              <a:rPr lang="en-US" sz="2400" smtClean="0"/>
              <a:t>settled land </a:t>
            </a:r>
            <a:r>
              <a:rPr lang="en-US" sz="2400" dirty="0" smtClean="0"/>
              <a:t>has taken place, then such transfers are valid and cannot be annulled.</a:t>
            </a:r>
          </a:p>
          <a:p>
            <a:pPr algn="just"/>
            <a:r>
              <a:rPr lang="en-US" sz="2400" dirty="0" smtClean="0"/>
              <a:t>However, since 10.7.75, no transfer of settled land irrespective of whether made before or after 10.7.75,can be </a:t>
            </a:r>
            <a:r>
              <a:rPr lang="en-US" sz="2400" dirty="0" err="1" smtClean="0"/>
              <a:t>made,and</a:t>
            </a:r>
            <a:r>
              <a:rPr lang="en-US" sz="2400" dirty="0" smtClean="0"/>
              <a:t> if made is liable to be annulled as per provision of Sec.49(2)</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TotalTime>
  <Words>1843</Words>
  <Application>Microsoft Office PowerPoint</Application>
  <PresentationFormat>On-screen Show (4:3)</PresentationFormat>
  <Paragraphs>89</Paragraphs>
  <Slides>15</Slides>
  <Notes>0</Notes>
  <HiddenSlides>1</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DISTIBUTION OF AGRICULTURAL LAND AT THE DISPOSAL OF STATE GOVERNMENT</vt:lpstr>
      <vt:lpstr>Declaration as to Policy of the State: The WBLR Act is for giving effect to the policy of the State towards securing principles specified in clauses (b) &amp; (c) of Art.39 of the Constitution   </vt:lpstr>
      <vt:lpstr>Agricultural lands at the disposal of the Government are of following types:</vt:lpstr>
      <vt:lpstr>Principles of distribution of lands</vt:lpstr>
      <vt:lpstr>Principles of Distribution…Contd.</vt:lpstr>
      <vt:lpstr>Principles of Distribution……Contd.</vt:lpstr>
      <vt:lpstr>Principles of Distribution……Contd.</vt:lpstr>
      <vt:lpstr>The highlights of the concerned Rule detailing the terms and manner of settlement of lands at the disposal of the State Govt.-Rule 20A of WBLR Rules’1965</vt:lpstr>
      <vt:lpstr>Rule 20A of WBLR Rules………contd…</vt:lpstr>
      <vt:lpstr>Rule 20A of WBLR Rules….contd.</vt:lpstr>
      <vt:lpstr>Procedures for settlement as provided by WBLR Manual’91</vt:lpstr>
      <vt:lpstr>Procedure for Settlement……..Contd.</vt:lpstr>
      <vt:lpstr>Procedure for Settlement……..contd.</vt:lpstr>
      <vt:lpstr>Procedure for Settlement……..contd.</vt:lpstr>
      <vt:lpstr>Important Facts about Chap.VI</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DISTIBUTION OF AGRICULTURAL LAND AT THE DISPOSAL OF STATE GOVERNMENT</dc:title>
  <dc:creator>INTEL</dc:creator>
  <cp:lastModifiedBy>HP COMPUTER</cp:lastModifiedBy>
  <cp:revision>30</cp:revision>
  <dcterms:created xsi:type="dcterms:W3CDTF">2006-08-16T00:00:00Z</dcterms:created>
  <dcterms:modified xsi:type="dcterms:W3CDTF">2019-12-30T09:15:27Z</dcterms:modified>
</cp:coreProperties>
</file>