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1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0373BF-0753-4AD7-BC67-9F56279A96B0}" type="datetimeFigureOut">
              <a:rPr lang="en-US" smtClean="0"/>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C024C3-A492-4FC8-A933-D4FC9E80F85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0373BF-0753-4AD7-BC67-9F56279A96B0}" type="datetimeFigureOut">
              <a:rPr lang="en-US" smtClean="0"/>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C024C3-A492-4FC8-A933-D4FC9E80F85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0373BF-0753-4AD7-BC67-9F56279A96B0}" type="datetimeFigureOut">
              <a:rPr lang="en-US" smtClean="0"/>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C024C3-A492-4FC8-A933-D4FC9E80F85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0373BF-0753-4AD7-BC67-9F56279A96B0}" type="datetimeFigureOut">
              <a:rPr lang="en-US" smtClean="0"/>
              <a:t>10/27/2016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C024C3-A492-4FC8-A933-D4FC9E80F85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0373BF-0753-4AD7-BC67-9F56279A96B0}" type="datetimeFigureOut">
              <a:rPr lang="en-US" smtClean="0"/>
              <a:t>10/27/2016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C024C3-A492-4FC8-A933-D4FC9E80F85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0373BF-0753-4AD7-BC67-9F56279A96B0}" type="datetimeFigureOut">
              <a:rPr lang="en-US" smtClean="0"/>
              <a:t>10/27/2016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C024C3-A492-4FC8-A933-D4FC9E80F85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0373BF-0753-4AD7-BC67-9F56279A96B0}" type="datetimeFigureOut">
              <a:rPr lang="en-US" smtClean="0"/>
              <a:t>10/27/2016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C024C3-A492-4FC8-A933-D4FC9E80F85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0373BF-0753-4AD7-BC67-9F56279A96B0}" type="datetimeFigureOut">
              <a:rPr lang="en-US" smtClean="0"/>
              <a:t>10/27/2016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C024C3-A492-4FC8-A933-D4FC9E80F85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0373BF-0753-4AD7-BC67-9F56279A96B0}" type="datetimeFigureOut">
              <a:rPr lang="en-US" smtClean="0"/>
              <a:t>10/27/2016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C024C3-A492-4FC8-A933-D4FC9E80F85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0373BF-0753-4AD7-BC67-9F56279A96B0}" type="datetimeFigureOut">
              <a:rPr lang="en-US" smtClean="0"/>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C024C3-A492-4FC8-A933-D4FC9E80F85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0373BF-0753-4AD7-BC67-9F56279A96B0}" type="datetimeFigureOut">
              <a:rPr lang="en-US" smtClean="0"/>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C024C3-A492-4FC8-A933-D4FC9E80F85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0373BF-0753-4AD7-BC67-9F56279A96B0}" type="datetimeFigureOut">
              <a:rPr lang="en-US" smtClean="0"/>
              <a:t>10/27/2016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C024C3-A492-4FC8-A933-D4FC9E80F85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3736975"/>
          </a:xfrm>
        </p:spPr>
        <p:txBody>
          <a:bodyPr>
            <a:noAutofit/>
          </a:bodyPr>
          <a:lstStyle/>
          <a:p>
            <a:r>
              <a:rPr lang="en-US" sz="6000" b="1" u="sng" dirty="0" smtClean="0"/>
              <a:t>WB </a:t>
            </a:r>
            <a:r>
              <a:rPr lang="en-US" sz="6000" b="1" u="sng" dirty="0"/>
              <a:t>Acquisition of Homestead Land for Agricultural </a:t>
            </a:r>
            <a:r>
              <a:rPr lang="en-US" sz="6000" b="1" u="sng" dirty="0" err="1"/>
              <a:t>Labourers</a:t>
            </a:r>
            <a:r>
              <a:rPr lang="en-US" sz="6000" b="1" u="sng" dirty="0"/>
              <a:t>, Artisans &amp; Fishermen Act,1975</a:t>
            </a:r>
            <a:r>
              <a:rPr lang="en-US" sz="6000" dirty="0"/>
              <a:t/>
            </a:r>
            <a:br>
              <a:rPr lang="en-US" sz="6000" dirty="0"/>
            </a:br>
            <a:endParaRPr lang="en-US" sz="6000" dirty="0"/>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04800" y="457200"/>
            <a:ext cx="84582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1.Policy of State for the Legislation:- Towards securing the principles specified in Art.39(b) of the Constitution of India.</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Art.39(b)-That the ownership and control of the material resources of the community are so distributed as to best </a:t>
            </a:r>
            <a:r>
              <a:rPr kumimoji="0" lang="en-US" sz="2400" b="0" i="0" u="none" strike="noStrike" cap="none" normalizeH="0" baseline="0" dirty="0" err="1" smtClean="0">
                <a:ln>
                  <a:noFill/>
                </a:ln>
                <a:solidFill>
                  <a:schemeClr val="tx1"/>
                </a:solidFill>
                <a:effectLst/>
                <a:latin typeface="Calibri" pitchFamily="34" charset="0"/>
                <a:ea typeface="Calibri" pitchFamily="34" charset="0"/>
                <a:cs typeface="Mangal" pitchFamily="18" charset="0"/>
              </a:rPr>
              <a:t>subserve</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 the common good.</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2.The Act extends to the whole of West Bengal except the area(s) included within the a Municipal Corporation, a municipality, town committee, notified area and a cantonment and also the area included within the Calcutta Metropolitan Area.</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3. Definitions:-</a:t>
            </a:r>
            <a:r>
              <a:rPr kumimoji="0" lang="en-US" sz="2400" b="0" i="0" u="none" strike="noStrike" cap="none" normalizeH="0" baseline="0" dirty="0" err="1" smtClean="0">
                <a:ln>
                  <a:noFill/>
                </a:ln>
                <a:solidFill>
                  <a:schemeClr val="tx1"/>
                </a:solidFill>
                <a:effectLst/>
                <a:latin typeface="Calibri" pitchFamily="34" charset="0"/>
                <a:ea typeface="Calibri" pitchFamily="34" charset="0"/>
                <a:cs typeface="Mangal" pitchFamily="18" charset="0"/>
              </a:rPr>
              <a:t>i</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 “Artisan” includes potter, carpenter, blacksmith and later extended to tailor and goldsmith.</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                       ii) Collector means Collector of a district and includes Additional District Magistrate or any other officer appointed by the State Government to discharge the functions of a Collector under this Act.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rot="10800000" flipV="1">
            <a:off x="381000" y="567966"/>
            <a:ext cx="8382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iii)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Mangal" pitchFamily="18" charset="0"/>
              </a:rPr>
              <a:t>homestead”</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 means dwelling house which is complete and is not shared in common with any person other than a person belonging to the same family and includes any courtyard, compound, garden place, a worship, family graveyard, tank, well, privy, latrine, drain and boundary wall annexed to or appertaining to such dwelling house but does not include a brick-built structure with a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Mangal" pitchFamily="18" charset="0"/>
              </a:rPr>
              <a:t>pucca</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 roof.</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Exp: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Mangal" pitchFamily="18" charset="0"/>
              </a:rPr>
              <a:t>i</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)“family” includes husband, wife, son, daughter and any lineal descendant of any son or daughter. Ii) in Darjeeling district except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Mangal" pitchFamily="18" charset="0"/>
              </a:rPr>
              <a:t>Siliguri</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 Sub-division, homestead may be brick-built with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Mangal" pitchFamily="18" charset="0"/>
              </a:rPr>
              <a:t>pucca</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 roof.</a:t>
            </a:r>
            <a:endParaRPr lang="en-US" sz="2000" dirty="0">
              <a:latin typeface="Arial" pitchFamily="34" charset="0"/>
              <a:ea typeface="Calibri"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 iv)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Mangal" pitchFamily="18" charset="0"/>
              </a:rPr>
              <a:t>“occupier” </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means an agricultural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Mangal" pitchFamily="18" charset="0"/>
              </a:rPr>
              <a:t>labourer</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/artisan/fisherman who is in possession of any land of another person, either as a lessee or as a licensee or as a trespasser and who holds no other land in any capacity whatsoever and includes the heirs of such person.</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4.The basic objectives of the Act:- When an occupier has been in possession of any land on 26</a:t>
            </a:r>
            <a:r>
              <a:rPr kumimoji="0" lang="en-US" sz="2000" b="0" i="0" u="none" strike="noStrike" cap="none" normalizeH="0" baseline="30000" dirty="0" smtClean="0">
                <a:ln>
                  <a:noFill/>
                </a:ln>
                <a:solidFill>
                  <a:schemeClr val="tx1"/>
                </a:solidFill>
                <a:effectLst/>
                <a:latin typeface="Calibri" pitchFamily="34" charset="0"/>
                <a:ea typeface="Calibri" pitchFamily="34" charset="0"/>
                <a:cs typeface="Mangal" pitchFamily="18" charset="0"/>
              </a:rPr>
              <a:t>th</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 day June,1975 and such land does not exceed 0.08 acres or so much of such land as does not exceed 0.08 acres, then such land will stand acquired by the State Govt. and vest absolutely in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Mangal" pitchFamily="18" charset="0"/>
              </a:rPr>
              <a:t>favour</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 of the occupier. This provision is detailed in Sec.4 of the Act.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rot="10800000" flipV="1">
            <a:off x="228600" y="580073"/>
            <a:ext cx="87630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5.The owner/owner(s) whose land is acquired is entitled to compensation @ 10 times of revenue/rent as the case may be.</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6.Status of occupier; </a:t>
            </a:r>
            <a:r>
              <a:rPr kumimoji="0" lang="en-US" sz="2800" b="0" i="0" u="none" strike="noStrike" cap="none" normalizeH="0" baseline="0" dirty="0" err="1" smtClean="0">
                <a:ln>
                  <a:noFill/>
                </a:ln>
                <a:solidFill>
                  <a:schemeClr val="tx1"/>
                </a:solidFill>
                <a:effectLst/>
                <a:latin typeface="Calibri" pitchFamily="34" charset="0"/>
                <a:ea typeface="Calibri" pitchFamily="34" charset="0"/>
                <a:cs typeface="Mangal" pitchFamily="18" charset="0"/>
              </a:rPr>
              <a:t>Raiyat</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/non-agricultural tenant as the case may be but shall not be liable to pay revenue/rent. Save and except transfer by way of simple mortgage to a scheduled bank for development of the land, the occupier is barred from transferring the land. The status bestows upon the occupier u/s 7 of the Act and the restriction is imposed u/s 10 of the Act.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7.If there be any dispute on the question of vesting of the land in an occupier then such dispute shall be referred to the Collector.</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381000" y="533400"/>
            <a:ext cx="8458200"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8.Though State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Mangal" pitchFamily="18" charset="0"/>
              </a:rPr>
              <a:t>Govt.has</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/had the power to make Rules, the Rule as has been framed in 1976 is not elaborate and conclusive.</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However, the procedure followed is as follows:</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     a) Application filed by the prospective occupier</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     b) Enquiry made on the following points;</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Mangal" pitchFamily="18" charset="0"/>
              </a:rPr>
              <a:t>i</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)Whether the applicant occupied the land by constructing a dwelling house without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Mangal" pitchFamily="18" charset="0"/>
              </a:rPr>
              <a:t>pucca</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 roof(except Darjeeling) from before 25</a:t>
            </a:r>
            <a:r>
              <a:rPr kumimoji="0" lang="en-US" sz="2000" b="0" i="0" u="none" strike="noStrike" cap="none" normalizeH="0" baseline="30000" dirty="0" smtClean="0">
                <a:ln>
                  <a:noFill/>
                </a:ln>
                <a:solidFill>
                  <a:schemeClr val="tx1"/>
                </a:solidFill>
                <a:effectLst/>
                <a:latin typeface="Calibri" pitchFamily="34" charset="0"/>
                <a:ea typeface="Calibri" pitchFamily="34" charset="0"/>
                <a:cs typeface="Mangal" pitchFamily="18" charset="0"/>
              </a:rPr>
              <a:t>th</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 June, 1975 and whether the applicant was either “artisan”,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Mangal" pitchFamily="18" charset="0"/>
              </a:rPr>
              <a:t>agril.labourer</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 fisherman, tailor,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Mangal" pitchFamily="18" charset="0"/>
              </a:rPr>
              <a:t>goldsmith,etc</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ii)Whether the applicant has/had any land in the whole of West Bengal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iii) If satisfied then order is passed by Collector(WBSLRS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Mangal" pitchFamily="18" charset="0"/>
              </a:rPr>
              <a:t>Gr_I</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 acquiring the land u/s 4 of the Act and vesting it on the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Mangal" pitchFamily="18" charset="0"/>
              </a:rPr>
              <a:t>voccupier</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 who becomes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Mangal" pitchFamily="18" charset="0"/>
              </a:rPr>
              <a:t>raiyat</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/non-agricultural tenant as per Sec.7 of the Act.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     c)Based on the order passed by the Collector( at least WBSLRS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Mangal" pitchFamily="18" charset="0"/>
              </a:rPr>
              <a:t>Gr</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-I) u/s 4 of the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Mangal" pitchFamily="18" charset="0"/>
              </a:rPr>
              <a:t>Act,prescribed</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 authority u/s 50/51 of WBLR Act passes order for framing of ROR in respect of the vested land in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Mangal" pitchFamily="18" charset="0"/>
              </a:rPr>
              <a:t>favour</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 of the “occupier” as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Mangal" pitchFamily="18" charset="0"/>
              </a:rPr>
              <a:t>raiyat</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 with noting of bar upon transfer except as per provision of Sec.10(2) of the Act.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381000" y="609600"/>
            <a:ext cx="8382000"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Other provision: The Settlement Officer as per power conferred  under Schedule A, Rule 22 of WBLR Rules may also direct any RO below him to open a </a:t>
            </a:r>
            <a:r>
              <a:rPr kumimoji="0" lang="en-US" sz="2800" b="0" i="0" u="none" strike="noStrike" cap="none" normalizeH="0" baseline="0" dirty="0" err="1" smtClean="0">
                <a:ln>
                  <a:noFill/>
                </a:ln>
                <a:solidFill>
                  <a:schemeClr val="tx1"/>
                </a:solidFill>
                <a:effectLst/>
                <a:latin typeface="Calibri" pitchFamily="34" charset="0"/>
                <a:ea typeface="Calibri" pitchFamily="34" charset="0"/>
                <a:cs typeface="Mangal" pitchFamily="18" charset="0"/>
              </a:rPr>
              <a:t>khatian</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 in respect of the determined occupier under this Act during any stage of preparation of ROR under Chapter VII of the WBLR Act.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9) If any dispute arises as to whether any land has vested in any “occupier”, then the matter is referred to the superior Collector than who has passed the order of acquisition and vesting. By convention and by oblique approval to such proceedings by </a:t>
            </a:r>
            <a:r>
              <a:rPr kumimoji="0" lang="en-US" sz="2800" b="0" i="0" u="none" strike="noStrike" cap="none" normalizeH="0" baseline="0" dirty="0" err="1" smtClean="0">
                <a:ln>
                  <a:noFill/>
                </a:ln>
                <a:solidFill>
                  <a:schemeClr val="tx1"/>
                </a:solidFill>
                <a:effectLst/>
                <a:latin typeface="Calibri" pitchFamily="34" charset="0"/>
                <a:ea typeface="Calibri" pitchFamily="34" charset="0"/>
                <a:cs typeface="Mangal" pitchFamily="18" charset="0"/>
              </a:rPr>
              <a:t>Ld.LRTT</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 , the DLLRO has been established as the superior Collector to whom dispute is referred for redress.</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841</Words>
  <Application>Microsoft Office PowerPoint</Application>
  <PresentationFormat>On-screen Show (4:3)</PresentationFormat>
  <Paragraphs>23</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WB Acquisition of Homestead Land for Agricultural Labourers, Artisans &amp; Fishermen Act,1975 </vt:lpstr>
      <vt:lpstr>Slide 2</vt:lpstr>
      <vt:lpstr>Slide 3</vt:lpstr>
      <vt:lpstr>Slide 4</vt:lpstr>
      <vt:lpstr>Slide 5</vt:lpstr>
      <vt:lpstr>Slide 6</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WB Acquisition of Homestead Land for Agricultural Labourers, Artisans &amp; Fishermen Act,1975 </dc:title>
  <dc:creator>User</dc:creator>
  <cp:lastModifiedBy>User</cp:lastModifiedBy>
  <cp:revision>6</cp:revision>
  <dcterms:created xsi:type="dcterms:W3CDTF">2016-10-27T11:13:23Z</dcterms:created>
  <dcterms:modified xsi:type="dcterms:W3CDTF">2016-10-27T11:28:06Z</dcterms:modified>
</cp:coreProperties>
</file>