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5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4" r:id="rId30"/>
    <p:sldId id="283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DISTRICT MINERAL FOUNDATION  RULES , 2016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14600"/>
            <a:ext cx="6858000" cy="3352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Notification  No.                                 429 - CI/ O/ MM/ 84/ 11 (Part-II)</a:t>
            </a:r>
          </a:p>
          <a:p>
            <a:r>
              <a:rPr lang="en-US" sz="3600" b="1" dirty="0" smtClean="0">
                <a:solidFill>
                  <a:schemeClr val="bg1"/>
                </a:solidFill>
              </a:rPr>
              <a:t>Dated  29 / 07 / 2016</a:t>
            </a:r>
          </a:p>
          <a:p>
            <a:r>
              <a:rPr lang="en-US" sz="3600" b="1" dirty="0" smtClean="0">
                <a:solidFill>
                  <a:schemeClr val="bg1"/>
                </a:solidFill>
              </a:rPr>
              <a:t>Of the C I &amp; E Department </a:t>
            </a:r>
          </a:p>
          <a:p>
            <a:r>
              <a:rPr lang="en-US" sz="3600" b="1" dirty="0" smtClean="0">
                <a:solidFill>
                  <a:schemeClr val="bg1"/>
                </a:solidFill>
              </a:rPr>
              <a:t>Govt. of  West   Bengal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Extent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514600"/>
            <a:ext cx="7620000" cy="28194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Extends  to   the   whole   of     West Bengal  including                     </a:t>
            </a:r>
            <a:r>
              <a:rPr lang="en-US" sz="4000" b="1" dirty="0" err="1" smtClean="0">
                <a:solidFill>
                  <a:schemeClr val="bg1"/>
                </a:solidFill>
              </a:rPr>
              <a:t>Gorkha</a:t>
            </a:r>
            <a:r>
              <a:rPr lang="en-US" sz="4000" b="1" dirty="0" smtClean="0">
                <a:solidFill>
                  <a:schemeClr val="bg1"/>
                </a:solidFill>
              </a:rPr>
              <a:t>  Territorial   Administration         ( GTA )  areas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Application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286000"/>
            <a:ext cx="7620000" cy="1524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Applies to </a:t>
            </a:r>
            <a:r>
              <a:rPr lang="en-US" sz="4000" b="1" dirty="0" smtClean="0">
                <a:solidFill>
                  <a:srgbClr val="FFFF00"/>
                </a:solidFill>
              </a:rPr>
              <a:t>all MINERALS </a:t>
            </a:r>
            <a:r>
              <a:rPr lang="en-US" sz="4000" b="1" dirty="0" smtClean="0">
                <a:solidFill>
                  <a:schemeClr val="bg1"/>
                </a:solidFill>
              </a:rPr>
              <a:t>– both Major  and  Minor Minerals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4114800"/>
            <a:ext cx="7620000" cy="2554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b="1" dirty="0" smtClean="0"/>
              <a:t>Except – </a:t>
            </a:r>
            <a:r>
              <a:rPr lang="en-US" sz="4000" b="1" dirty="0" smtClean="0">
                <a:solidFill>
                  <a:srgbClr val="FFFF00"/>
                </a:solidFill>
              </a:rPr>
              <a:t>Petroleum &amp; Natural Gas </a:t>
            </a:r>
            <a:r>
              <a:rPr lang="en-US" sz="4000" b="1" dirty="0" smtClean="0"/>
              <a:t>and Minerals listed in the </a:t>
            </a:r>
            <a:r>
              <a:rPr lang="en-US" sz="4000" b="1" dirty="0" smtClean="0">
                <a:solidFill>
                  <a:srgbClr val="FFFF00"/>
                </a:solidFill>
              </a:rPr>
              <a:t>Part – B </a:t>
            </a:r>
            <a:r>
              <a:rPr lang="en-US" sz="4000" b="1" dirty="0" smtClean="0"/>
              <a:t>of    the    1</a:t>
            </a:r>
            <a:r>
              <a:rPr lang="en-US" sz="4000" b="1" baseline="30000" dirty="0" smtClean="0"/>
              <a:t>st  </a:t>
            </a:r>
            <a:r>
              <a:rPr lang="en-US" sz="4000" b="1" dirty="0" smtClean="0"/>
              <a:t> Schedule   of    the   M </a:t>
            </a:r>
            <a:r>
              <a:rPr lang="en-US" sz="4000" b="1" dirty="0" err="1" smtClean="0"/>
              <a:t>M</a:t>
            </a:r>
            <a:r>
              <a:rPr lang="en-US" sz="4000" b="1" dirty="0" smtClean="0"/>
              <a:t> (D &amp; R )  Act, 1957</a:t>
            </a:r>
            <a:endParaRPr lang="en-US" sz="4000" b="1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800" b="1" dirty="0" smtClean="0"/>
              <a:t>Rule 4  -  Constitution of DMF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286000"/>
            <a:ext cx="7772400" cy="23622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en-GB" sz="3600" b="1" dirty="0" smtClean="0">
                <a:solidFill>
                  <a:schemeClr val="bg1"/>
                </a:solidFill>
              </a:rPr>
              <a:t>Foundation shall be set up in each district as a non-profit body were mining lease has been granted or is in operation.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5029200"/>
            <a:ext cx="77724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/>
              <a:t>Section </a:t>
            </a:r>
            <a:r>
              <a:rPr lang="en-GB" sz="3600" b="1" dirty="0" smtClean="0">
                <a:solidFill>
                  <a:srgbClr val="FFFF00"/>
                </a:solidFill>
              </a:rPr>
              <a:t>9B (1)</a:t>
            </a:r>
            <a:r>
              <a:rPr lang="en-GB" sz="3600" b="1" dirty="0" smtClean="0"/>
              <a:t> and section </a:t>
            </a:r>
            <a:r>
              <a:rPr lang="en-GB" sz="3600" b="1" dirty="0" smtClean="0">
                <a:solidFill>
                  <a:srgbClr val="FFFF00"/>
                </a:solidFill>
              </a:rPr>
              <a:t>15(4)</a:t>
            </a:r>
            <a:r>
              <a:rPr lang="en-GB" sz="3600" b="1" dirty="0" smtClean="0"/>
              <a:t> of the M </a:t>
            </a:r>
            <a:r>
              <a:rPr lang="en-GB" sz="3600" b="1" dirty="0" err="1" smtClean="0"/>
              <a:t>M</a:t>
            </a:r>
            <a:r>
              <a:rPr lang="en-GB" sz="3600" b="1" dirty="0" smtClean="0"/>
              <a:t> ( D &amp; R ) Act ( </a:t>
            </a:r>
            <a:r>
              <a:rPr lang="en-GB" sz="3600" b="1" dirty="0" err="1" smtClean="0"/>
              <a:t>Ammended</a:t>
            </a:r>
            <a:r>
              <a:rPr lang="en-GB" sz="3600" b="1" dirty="0" smtClean="0"/>
              <a:t> - 2015)</a:t>
            </a:r>
            <a:endParaRPr lang="en-US" sz="3600" b="1" dirty="0" smtClean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Rule 6  -  Composition of DMF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743200"/>
            <a:ext cx="6400800" cy="838200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GOVERNING  COUNCIL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4724400"/>
            <a:ext cx="6424899" cy="7694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MANAGING  COMMITTEE</a:t>
            </a:r>
            <a:endParaRPr lang="en-US" sz="4400" b="1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Formation  - Governing  Council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209800"/>
            <a:ext cx="3810000" cy="381000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District Magistrate (Chairman) </a:t>
            </a:r>
          </a:p>
          <a:p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" y="2819400"/>
            <a:ext cx="3810000" cy="381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en-GB" sz="3200" b="1" dirty="0" smtClean="0"/>
              <a:t>DL&amp;LRO (Member Convenor)</a:t>
            </a:r>
            <a:r>
              <a:rPr lang="en-US" sz="3200" b="1" dirty="0" smtClean="0"/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52400" y="3505200"/>
            <a:ext cx="3810000" cy="381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en-US" sz="3200" b="1" dirty="0" smtClean="0"/>
              <a:t>Sub-Divisional Officers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2400" y="4191000"/>
            <a:ext cx="3810000" cy="381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en-US" sz="3200" b="1" dirty="0" smtClean="0"/>
              <a:t>Divisional Forest Officer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52400" y="4800600"/>
            <a:ext cx="3810000" cy="381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en-US" sz="3200" b="1" dirty="0" smtClean="0"/>
              <a:t>Chief Medical Officer of Health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105400" y="2209800"/>
            <a:ext cx="3810000" cy="381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en-US" sz="3200" b="1" dirty="0" smtClean="0"/>
              <a:t>District Engineer , </a:t>
            </a:r>
            <a:r>
              <a:rPr lang="en-US" sz="3200" b="1" dirty="0" err="1" smtClean="0"/>
              <a:t>Zilla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Parisad</a:t>
            </a:r>
            <a:endParaRPr lang="en-US" sz="3200" b="1" dirty="0" smtClean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152400" y="5410200"/>
            <a:ext cx="3810000" cy="381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en-US" sz="3200" b="1" dirty="0" smtClean="0"/>
              <a:t>District Social Welfare Officer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5105400" y="2743200"/>
            <a:ext cx="38100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en-US" sz="3200" b="1" dirty="0" smtClean="0"/>
              <a:t>Executive Engineer(s) , PWD      ( to be nominated by the D.M.)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152400" y="6019800"/>
            <a:ext cx="38100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en-US" sz="3200" b="1" dirty="0" smtClean="0"/>
              <a:t>Executive Engineer(s) , I &amp; W </a:t>
            </a:r>
            <a:r>
              <a:rPr lang="en-US" sz="3200" b="1" dirty="0" err="1" smtClean="0"/>
              <a:t>Deptt</a:t>
            </a:r>
            <a:r>
              <a:rPr lang="en-US" sz="3200" b="1" dirty="0" smtClean="0"/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5105400" y="5257800"/>
            <a:ext cx="38100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en-US" sz="3200" b="1" dirty="0" err="1" smtClean="0"/>
              <a:t>Karmadhyaksha</a:t>
            </a:r>
            <a:r>
              <a:rPr lang="en-US" sz="3200" b="1" dirty="0" smtClean="0"/>
              <a:t> of </a:t>
            </a:r>
            <a:r>
              <a:rPr lang="en-US" sz="3200" b="1" dirty="0" err="1" smtClean="0"/>
              <a:t>Zilla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Parisad</a:t>
            </a:r>
            <a:r>
              <a:rPr lang="en-US" sz="3200" b="1" dirty="0" smtClean="0"/>
              <a:t> (to be nominated by the </a:t>
            </a:r>
            <a:r>
              <a:rPr lang="en-US" sz="3200" b="1" dirty="0" err="1" smtClean="0"/>
              <a:t>Sabhadhipati</a:t>
            </a:r>
            <a:r>
              <a:rPr lang="en-US" sz="3200" b="1" dirty="0" smtClean="0"/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5105400" y="4419600"/>
            <a:ext cx="38100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en-US" sz="3200" b="1" dirty="0" smtClean="0"/>
              <a:t>District Welfare Officer, Backward Class Welfare Officer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5105400" y="3581400"/>
            <a:ext cx="38100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en-US" sz="3200" b="1" dirty="0" smtClean="0"/>
              <a:t>District </a:t>
            </a:r>
            <a:r>
              <a:rPr lang="en-US" sz="3200" b="1" dirty="0" err="1" smtClean="0"/>
              <a:t>Panchayat</a:t>
            </a:r>
            <a:r>
              <a:rPr lang="en-US" sz="3200" b="1" dirty="0" smtClean="0"/>
              <a:t> &amp; Rural Development Officer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5105400" y="6324600"/>
            <a:ext cx="3810000" cy="381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en-US" sz="3200" b="1" dirty="0" smtClean="0"/>
              <a:t>Lessees of the District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17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500"/>
                            </p:stCondLst>
                            <p:childTnLst>
                              <p:par>
                                <p:cTn id="12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500"/>
                            </p:stCondLst>
                            <p:childTnLst>
                              <p:par>
                                <p:cTn id="14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9000"/>
                            </p:stCondLst>
                            <p:childTnLst>
                              <p:par>
                                <p:cTn id="14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9500"/>
                            </p:stCondLst>
                            <p:childTnLst>
                              <p:par>
                                <p:cTn id="157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8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7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5" grpId="0" build="p" animBg="1"/>
      <p:bldP spid="6" grpId="0" build="p" animBg="1"/>
      <p:bldP spid="7" grpId="0" build="p" animBg="1"/>
      <p:bldP spid="8" grpId="0" build="p" animBg="1"/>
      <p:bldP spid="9" grpId="0" build="p" animBg="1"/>
      <p:bldP spid="10" grpId="0" build="p" animBg="1"/>
      <p:bldP spid="11" grpId="0" build="p" animBg="1"/>
      <p:bldP spid="12" grpId="0" build="p" animBg="1"/>
      <p:bldP spid="13" grpId="0" build="p" animBg="1"/>
      <p:bldP spid="14" grpId="0" build="p" animBg="1"/>
      <p:bldP spid="15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Formation  - Managing Committee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286000"/>
            <a:ext cx="4724400" cy="609600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District Magistrate (Chairman) </a:t>
            </a:r>
          </a:p>
          <a:p>
            <a:endParaRPr lang="en-US" sz="28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600200" y="3352800"/>
            <a:ext cx="4724400" cy="609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ctr"/>
            <a:r>
              <a:rPr lang="en-GB" sz="3300" b="1" dirty="0" smtClean="0"/>
              <a:t>DL&amp;LRO (Member Convenor)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286000" y="4343400"/>
            <a:ext cx="4724400" cy="609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dirty="0" smtClean="0"/>
              <a:t>Divisional Forest Officer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743200" y="5334000"/>
            <a:ext cx="5562600" cy="6096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800" b="1" dirty="0" smtClean="0"/>
              <a:t>Executive Engineer(s) , I &amp; W </a:t>
            </a:r>
            <a:r>
              <a:rPr lang="en-US" sz="2800" b="1" dirty="0" err="1" smtClean="0"/>
              <a:t>Deptt</a:t>
            </a:r>
            <a:r>
              <a:rPr lang="en-US" sz="2800" b="1" dirty="0" smtClean="0"/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6" grpId="0" build="p" animBg="1"/>
      <p:bldP spid="11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905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Rule  10                                Meeting of  Governing  Council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2667000"/>
            <a:ext cx="7543800" cy="7694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chemeClr val="bg1"/>
                </a:solidFill>
              </a:rPr>
              <a:t>Meet  </a:t>
            </a:r>
            <a:r>
              <a:rPr lang="en-GB" sz="4400" b="1" dirty="0" smtClean="0">
                <a:solidFill>
                  <a:srgbClr val="FFFF00"/>
                </a:solidFill>
              </a:rPr>
              <a:t>once</a:t>
            </a:r>
            <a:r>
              <a:rPr lang="en-GB" sz="4400" b="1" dirty="0" smtClean="0">
                <a:solidFill>
                  <a:schemeClr val="bg1"/>
                </a:solidFill>
              </a:rPr>
              <a:t>  in  every    quarter 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3886200"/>
            <a:ext cx="87630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chemeClr val="bg1"/>
                </a:solidFill>
              </a:rPr>
              <a:t>All decisions of the GC shall be taken by the majority  of  the  Members  present  &amp; voting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5410200"/>
            <a:ext cx="7696200" cy="132343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b="1" dirty="0" smtClean="0"/>
              <a:t>In  case  of  a  tie ,  the  Chairman shall   have   the   </a:t>
            </a:r>
            <a:r>
              <a:rPr lang="en-US" sz="4000" b="1" dirty="0" smtClean="0">
                <a:solidFill>
                  <a:srgbClr val="FFFF00"/>
                </a:solidFill>
              </a:rPr>
              <a:t>casting   vote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21336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4900" b="1" dirty="0" smtClean="0"/>
              <a:t>Rule  10 </a:t>
            </a:r>
            <a:r>
              <a:rPr lang="en-US" b="1" dirty="0" smtClean="0"/>
              <a:t>                                     </a:t>
            </a:r>
            <a:r>
              <a:rPr lang="en-US" sz="4900" b="1" dirty="0" smtClean="0"/>
              <a:t>Meeting of  Managing Committee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3429000"/>
            <a:ext cx="7543800" cy="19389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chemeClr val="bg1"/>
                </a:solidFill>
              </a:rPr>
              <a:t>Meet  at least </a:t>
            </a:r>
            <a:r>
              <a:rPr lang="en-GB" sz="6000" b="1" dirty="0" smtClean="0">
                <a:solidFill>
                  <a:srgbClr val="FFFF00"/>
                </a:solidFill>
              </a:rPr>
              <a:t>6 times </a:t>
            </a:r>
            <a:r>
              <a:rPr lang="en-GB" sz="6000" b="1" dirty="0" smtClean="0">
                <a:solidFill>
                  <a:schemeClr val="bg1"/>
                </a:solidFill>
              </a:rPr>
              <a:t>in a Financial Year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143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900" b="1" dirty="0" smtClean="0"/>
              <a:t>Rule  7  -  Trustee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1981200"/>
            <a:ext cx="7696200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>
                <a:solidFill>
                  <a:schemeClr val="bg1"/>
                </a:solidFill>
              </a:rPr>
              <a:t>The State Govt. shall appoint TRUSTEES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3048000"/>
            <a:ext cx="7696200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>
                <a:solidFill>
                  <a:srgbClr val="FFFF00"/>
                </a:solidFill>
              </a:rPr>
              <a:t>All  trustees  are  members  of  GC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4114800"/>
            <a:ext cx="7696200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>
                <a:solidFill>
                  <a:schemeClr val="bg1"/>
                </a:solidFill>
              </a:rPr>
              <a:t>Term of  nominated  trustees  is </a:t>
            </a:r>
            <a:r>
              <a:rPr lang="en-GB" sz="3600" b="1" dirty="0" smtClean="0">
                <a:solidFill>
                  <a:srgbClr val="FFFF00"/>
                </a:solidFill>
              </a:rPr>
              <a:t>3 years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5181600"/>
            <a:ext cx="76962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>
                <a:solidFill>
                  <a:schemeClr val="bg1"/>
                </a:solidFill>
              </a:rPr>
              <a:t>Term of nominated trustees not to exceed  </a:t>
            </a:r>
            <a:r>
              <a:rPr lang="en-GB" sz="3600" b="1" dirty="0" smtClean="0">
                <a:solidFill>
                  <a:srgbClr val="FFFF00"/>
                </a:solidFill>
              </a:rPr>
              <a:t>3 terms  of  3  years  each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524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b="1" dirty="0" smtClean="0"/>
              <a:t>Rule 5</a:t>
            </a:r>
            <a:r>
              <a:rPr lang="en-GB" dirty="0" smtClean="0"/>
              <a:t>                                       </a:t>
            </a:r>
            <a:r>
              <a:rPr lang="en-GB" b="1" dirty="0" smtClean="0"/>
              <a:t>Objectives  &amp;  Functions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2209801"/>
            <a:ext cx="8686800" cy="9541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work for the interest &amp; benefit of persons and areas affected by mining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3352800"/>
            <a:ext cx="8686800" cy="9541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ensure long term sustainable livelihoods for the mining affected people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4495800"/>
            <a:ext cx="8686800" cy="9541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Facilitating  the  implementation of sustainable development   framework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5638800"/>
            <a:ext cx="8686800" cy="9541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Creation / management &amp;  maintenance  of  local infrastructure  for  socio – economic  purposes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954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b="1" dirty="0" smtClean="0"/>
              <a:t>Focus Areas of Intervention 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286000"/>
            <a:ext cx="8686800" cy="397031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/>
              <a:t>To implement  various developmental &amp; welfare  projects / programs  in  mining affected    areas    complementing   the existing  ongoing  schemes/projects of State  /  Central   through   P M K </a:t>
            </a:r>
            <a:r>
              <a:rPr lang="en-GB" sz="3600" b="1" dirty="0" err="1" smtClean="0"/>
              <a:t>K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K</a:t>
            </a:r>
            <a:r>
              <a:rPr lang="en-GB" sz="3600" b="1" dirty="0" smtClean="0"/>
              <a:t> Y                        (  </a:t>
            </a:r>
            <a:r>
              <a:rPr lang="en-GB" sz="3600" b="1" dirty="0" err="1" smtClean="0">
                <a:solidFill>
                  <a:srgbClr val="FFFF00"/>
                </a:solidFill>
              </a:rPr>
              <a:t>Pradhan</a:t>
            </a:r>
            <a:r>
              <a:rPr lang="en-GB" sz="3600" b="1" dirty="0" smtClean="0">
                <a:solidFill>
                  <a:srgbClr val="FFFF00"/>
                </a:solidFill>
              </a:rPr>
              <a:t>    </a:t>
            </a:r>
            <a:r>
              <a:rPr lang="en-GB" sz="3600" b="1" dirty="0" err="1" smtClean="0">
                <a:solidFill>
                  <a:srgbClr val="FFFF00"/>
                </a:solidFill>
              </a:rPr>
              <a:t>Mantri</a:t>
            </a:r>
            <a:r>
              <a:rPr lang="en-GB" sz="3600" b="1" dirty="0" smtClean="0">
                <a:solidFill>
                  <a:srgbClr val="FFFF00"/>
                </a:solidFill>
              </a:rPr>
              <a:t>    </a:t>
            </a:r>
            <a:r>
              <a:rPr lang="en-GB" sz="3600" b="1" dirty="0" err="1" smtClean="0">
                <a:solidFill>
                  <a:srgbClr val="FFFF00"/>
                </a:solidFill>
              </a:rPr>
              <a:t>Khanij</a:t>
            </a:r>
            <a:r>
              <a:rPr lang="en-GB" sz="3600" b="1" dirty="0" smtClean="0">
                <a:solidFill>
                  <a:srgbClr val="FFFF00"/>
                </a:solidFill>
              </a:rPr>
              <a:t>     </a:t>
            </a:r>
            <a:r>
              <a:rPr lang="en-GB" sz="3600" b="1" dirty="0" err="1" smtClean="0">
                <a:solidFill>
                  <a:srgbClr val="FFFF00"/>
                </a:solidFill>
              </a:rPr>
              <a:t>Khestra</a:t>
            </a:r>
            <a:r>
              <a:rPr lang="en-GB" sz="3600" b="1" dirty="0" smtClean="0">
                <a:solidFill>
                  <a:srgbClr val="FFFF00"/>
                </a:solidFill>
              </a:rPr>
              <a:t> </a:t>
            </a:r>
            <a:r>
              <a:rPr lang="en-GB" sz="3600" b="1" dirty="0" err="1" smtClean="0">
                <a:solidFill>
                  <a:srgbClr val="FFFF00"/>
                </a:solidFill>
              </a:rPr>
              <a:t>Kalyan</a:t>
            </a:r>
            <a:r>
              <a:rPr lang="en-GB" sz="3600" b="1" dirty="0" smtClean="0">
                <a:solidFill>
                  <a:srgbClr val="FFFF00"/>
                </a:solidFill>
              </a:rPr>
              <a:t> </a:t>
            </a:r>
            <a:r>
              <a:rPr lang="en-GB" sz="3600" b="1" dirty="0" err="1" smtClean="0">
                <a:solidFill>
                  <a:srgbClr val="FFFF00"/>
                </a:solidFill>
              </a:rPr>
              <a:t>Yojna</a:t>
            </a:r>
            <a:r>
              <a:rPr lang="en-GB" sz="3600" b="1" dirty="0" smtClean="0">
                <a:solidFill>
                  <a:srgbClr val="FFFF00"/>
                </a:solidFill>
              </a:rPr>
              <a:t> </a:t>
            </a:r>
            <a:r>
              <a:rPr lang="en-GB" sz="3600" b="1" dirty="0" smtClean="0"/>
              <a:t>)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954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b="1" dirty="0" smtClean="0"/>
              <a:t>Focus Areas            continued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286001"/>
            <a:ext cx="8686800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200" dirty="0" smtClean="0"/>
              <a:t>identification of directly &amp; indirectly affected areas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343400" y="990600"/>
            <a:ext cx="762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" y="3276600"/>
            <a:ext cx="8686800" cy="107721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200" dirty="0" smtClean="0"/>
              <a:t>identification of  affected &amp; displaced  / relocated /resettled families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4724400"/>
            <a:ext cx="8686800" cy="1569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200" dirty="0" smtClean="0"/>
              <a:t>identification of people having legal &amp; occupational rights over the mined land &amp; those with usufruct &amp;        traditional rights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954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b="1" dirty="0" smtClean="0"/>
              <a:t>Focus Areas            continued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2057400"/>
            <a:ext cx="8686800" cy="206210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200" dirty="0" smtClean="0"/>
              <a:t>invest in human capital --- Hunger/ Malnutrition/ Health / Education / Clean drinking water/ Sanitation /Welfare of women, children &amp; aged / disabled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343400" y="990600"/>
            <a:ext cx="762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" y="4572000"/>
            <a:ext cx="8686800" cy="206210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200" dirty="0" smtClean="0"/>
              <a:t>Make people employable through ---- Skill development/Support to Self-Help Groups/Loans to small businesses / Develop &amp; support market links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20574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b="1" dirty="0" smtClean="0"/>
              <a:t>Rule – 8</a:t>
            </a:r>
            <a:br>
              <a:rPr lang="en-GB" b="1" dirty="0" smtClean="0"/>
            </a:br>
            <a:r>
              <a:rPr lang="en-GB" b="1" dirty="0" smtClean="0"/>
              <a:t>Power &amp; Function of Governing Council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" y="2667000"/>
            <a:ext cx="3276600" cy="138499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Drawing up &amp; approving       </a:t>
            </a:r>
            <a:r>
              <a:rPr lang="en-GB" sz="2800" b="1" dirty="0" smtClean="0">
                <a:solidFill>
                  <a:srgbClr val="FFFF00"/>
                </a:solidFill>
              </a:rPr>
              <a:t>Annual  Action Plan 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62600" y="2667000"/>
            <a:ext cx="2895600" cy="138499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Drawing up &amp; approving     </a:t>
            </a:r>
            <a:r>
              <a:rPr lang="en-GB" sz="2800" b="1" dirty="0" smtClean="0">
                <a:solidFill>
                  <a:srgbClr val="FFFF00"/>
                </a:solidFill>
              </a:rPr>
              <a:t>Annual   Budget 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1905000" y="4191000"/>
            <a:ext cx="3048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6934200" y="4191000"/>
            <a:ext cx="3048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" y="5029200"/>
            <a:ext cx="3200400" cy="138499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Approving             </a:t>
            </a:r>
            <a:r>
              <a:rPr lang="en-GB" sz="2800" b="1" dirty="0" smtClean="0">
                <a:solidFill>
                  <a:srgbClr val="FFFF00"/>
                </a:solidFill>
              </a:rPr>
              <a:t>Annual   Reports</a:t>
            </a:r>
            <a:r>
              <a:rPr lang="en-GB" sz="2800" b="1" dirty="0" smtClean="0"/>
              <a:t>                    of DMF</a:t>
            </a:r>
            <a:endParaRPr 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486400" y="5029200"/>
            <a:ext cx="3048000" cy="138499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Approving  </a:t>
            </a:r>
            <a:r>
              <a:rPr lang="en-GB" sz="2800" b="1" dirty="0" smtClean="0">
                <a:solidFill>
                  <a:srgbClr val="FFFF00"/>
                </a:solidFill>
              </a:rPr>
              <a:t>Annual   Audited Accounts</a:t>
            </a:r>
            <a:r>
              <a:rPr lang="en-GB" sz="2800" b="1" dirty="0" smtClean="0"/>
              <a:t>             of DMF</a:t>
            </a:r>
            <a:endParaRPr lang="en-US" sz="2800" b="1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6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b="1" dirty="0" smtClean="0"/>
              <a:t>Power &amp; Function of Governing Council          contd.....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38200" y="2819400"/>
            <a:ext cx="7391400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Approving   such  other  expenditures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4572000"/>
            <a:ext cx="79248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Approving   recommendations   of   the Managing   Committee</a:t>
            </a:r>
            <a:endParaRPr lang="en-US" sz="3600" b="1" dirty="0"/>
          </a:p>
        </p:txBody>
      </p:sp>
      <p:sp>
        <p:nvSpPr>
          <p:cNvPr id="10" name="Right Arrow 9"/>
          <p:cNvSpPr/>
          <p:nvPr/>
        </p:nvSpPr>
        <p:spPr>
          <a:xfrm>
            <a:off x="3962400" y="1295400"/>
            <a:ext cx="762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20574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b="1" dirty="0" smtClean="0"/>
              <a:t>Rule – 9                                   Power &amp; Function of Managing Committee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38200" y="2819400"/>
            <a:ext cx="7391400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To  open  &amp; operate  a  </a:t>
            </a:r>
            <a:r>
              <a:rPr lang="en-GB" sz="3600" b="1" dirty="0" smtClean="0">
                <a:solidFill>
                  <a:srgbClr val="FFFF00"/>
                </a:solidFill>
              </a:rPr>
              <a:t>Bank Account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3810000"/>
            <a:ext cx="73914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Collection of contribution  to the DMF  from  lessees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5334000"/>
            <a:ext cx="73914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Assist  preparation of  Annual  Plan &amp; Budget</a:t>
            </a:r>
            <a:endParaRPr lang="en-US" sz="3600" b="1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716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b="1" dirty="0" smtClean="0"/>
              <a:t>Power &amp; Function of Managing Committee             contd.....  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38200" y="2209800"/>
            <a:ext cx="73914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Accord  sanction  to  projects , release/disburse/utilization of  funds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0"/>
            <a:ext cx="73914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Supervise  &amp;  execution  of  Annual Plan/ other approved  Schemes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5410200"/>
            <a:ext cx="73914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Prepare  &amp; place Audited  Accounts  &amp; Annual  Report</a:t>
            </a:r>
            <a:endParaRPr lang="en-US" sz="3600" b="1" dirty="0"/>
          </a:p>
        </p:txBody>
      </p:sp>
      <p:sp>
        <p:nvSpPr>
          <p:cNvPr id="7" name="Right Arrow 6"/>
          <p:cNvSpPr/>
          <p:nvPr/>
        </p:nvSpPr>
        <p:spPr>
          <a:xfrm>
            <a:off x="4419600" y="1295400"/>
            <a:ext cx="762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9144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b="1" dirty="0" smtClean="0"/>
              <a:t>General  Guidelines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52400" y="1752600"/>
            <a:ext cx="87630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/>
              <a:t>DMF being a statutory trust , must be </a:t>
            </a:r>
            <a:r>
              <a:rPr lang="en-GB" sz="3600" b="1" dirty="0" smtClean="0">
                <a:solidFill>
                  <a:srgbClr val="FFFF00"/>
                </a:solidFill>
              </a:rPr>
              <a:t>registered</a:t>
            </a:r>
            <a:r>
              <a:rPr lang="en-GB" sz="3600" b="1" dirty="0" smtClean="0"/>
              <a:t>  before  fund  disbursement</a:t>
            </a:r>
            <a:endParaRPr lang="en-US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3124200"/>
            <a:ext cx="87630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/>
              <a:t>lessees to submit returns in every quarter  in connection  to their contribution  to the DMF</a:t>
            </a:r>
            <a:endParaRPr lang="en-US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" y="4495800"/>
            <a:ext cx="8763000" cy="17543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/>
              <a:t>An amount </a:t>
            </a:r>
            <a:r>
              <a:rPr lang="en-GB" sz="3600" b="1" dirty="0" smtClean="0">
                <a:solidFill>
                  <a:srgbClr val="FFFF00"/>
                </a:solidFill>
              </a:rPr>
              <a:t>not exceeding 6% </a:t>
            </a:r>
            <a:r>
              <a:rPr lang="en-GB" sz="3600" b="1" dirty="0" smtClean="0"/>
              <a:t>of annual receipts for </a:t>
            </a:r>
            <a:r>
              <a:rPr lang="en-GB" sz="3600" b="1" dirty="0" smtClean="0">
                <a:solidFill>
                  <a:srgbClr val="FFFF00"/>
                </a:solidFill>
              </a:rPr>
              <a:t>administrative expenses </a:t>
            </a:r>
            <a:r>
              <a:rPr lang="en-GB" sz="3600" b="1" dirty="0" smtClean="0"/>
              <a:t>for working of DMF</a:t>
            </a:r>
            <a:endParaRPr lang="en-US" sz="3600" b="1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8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9144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b="1" dirty="0" smtClean="0"/>
              <a:t>General  Guidelines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52400" y="2057400"/>
            <a:ext cx="8763000" cy="17543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/>
              <a:t>Approval of Gram </a:t>
            </a:r>
            <a:r>
              <a:rPr lang="en-GB" sz="3600" b="1" dirty="0" err="1" smtClean="0"/>
              <a:t>Sabhas</a:t>
            </a:r>
            <a:r>
              <a:rPr lang="en-GB" sz="3600" b="1" dirty="0" smtClean="0"/>
              <a:t> are required for all plans/programs/projects/identification of beneficiaries</a:t>
            </a:r>
            <a:endParaRPr lang="en-US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4800600"/>
            <a:ext cx="87630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/>
              <a:t>The Foundation shall prepare &amp; maintain a </a:t>
            </a:r>
            <a:r>
              <a:rPr lang="en-GB" sz="3600" b="1" dirty="0" smtClean="0">
                <a:solidFill>
                  <a:srgbClr val="FFFF00"/>
                </a:solidFill>
              </a:rPr>
              <a:t>website</a:t>
            </a:r>
            <a:r>
              <a:rPr lang="en-GB" sz="3600" b="1" dirty="0" smtClean="0"/>
              <a:t>  for  the  district</a:t>
            </a:r>
            <a:endParaRPr lang="en-US" sz="3600" b="1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229600" cy="14478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/>
              <a:t> Rule 11 - Operation of DMF Fund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04800" y="1981200"/>
            <a:ext cx="8458200" cy="17543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b="1" dirty="0" smtClean="0"/>
              <a:t>The Foundation can open and operate bank accounts in its   own   name   at   any   scheduled  </a:t>
            </a:r>
            <a:r>
              <a:rPr lang="en-US" sz="3600" b="1" dirty="0" smtClean="0">
                <a:solidFill>
                  <a:srgbClr val="FFFF00"/>
                </a:solidFill>
              </a:rPr>
              <a:t>Commercial  Nationalized  Bank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4038600"/>
            <a:ext cx="84582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b="1" dirty="0" smtClean="0"/>
              <a:t>The Foundation  can  keep  </a:t>
            </a:r>
            <a:r>
              <a:rPr lang="en-US" sz="3600" b="1" dirty="0" smtClean="0">
                <a:solidFill>
                  <a:srgbClr val="FFFF00"/>
                </a:solidFill>
              </a:rPr>
              <a:t>one  or more  </a:t>
            </a:r>
            <a:r>
              <a:rPr lang="en-US" sz="3600" b="1" dirty="0" smtClean="0"/>
              <a:t>accounts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5486400"/>
            <a:ext cx="84582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b="1" dirty="0" smtClean="0"/>
              <a:t>Such  members  of  the  Managing Committee  shall  operate   the  account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229600" cy="14478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/>
              <a:t> Rule 11 – Source of  DMF  Fund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2667000"/>
            <a:ext cx="8458200" cy="132343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b="1" dirty="0" smtClean="0"/>
              <a:t>The initial settlement made by the </a:t>
            </a:r>
            <a:r>
              <a:rPr lang="en-US" sz="4000" b="1" dirty="0" smtClean="0">
                <a:solidFill>
                  <a:srgbClr val="FFFF00"/>
                </a:solidFill>
              </a:rPr>
              <a:t>State </a:t>
            </a:r>
            <a:r>
              <a:rPr lang="en-US" sz="4000" b="1" dirty="0" err="1" smtClean="0">
                <a:solidFill>
                  <a:srgbClr val="FFFF00"/>
                </a:solidFill>
              </a:rPr>
              <a:t>Govt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4800600"/>
            <a:ext cx="8458200" cy="132343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b="1" dirty="0" smtClean="0"/>
              <a:t>Contributions   collected  from   the  </a:t>
            </a:r>
            <a:r>
              <a:rPr lang="en-US" sz="4000" b="1" dirty="0" smtClean="0">
                <a:solidFill>
                  <a:srgbClr val="FFFF00"/>
                </a:solidFill>
              </a:rPr>
              <a:t>lessees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229600" cy="14478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/>
              <a:t> Source of  DMF  Fund          </a:t>
            </a:r>
            <a:r>
              <a:rPr lang="en-US" b="1" dirty="0" err="1" smtClean="0"/>
              <a:t>contd</a:t>
            </a:r>
            <a:r>
              <a:rPr lang="en-US" b="1" dirty="0" smtClean="0"/>
              <a:t>…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2362200"/>
            <a:ext cx="84582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b="1" dirty="0" smtClean="0"/>
              <a:t>Investments &amp; other deposits &amp; interest accrued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4343400"/>
            <a:ext cx="8458200" cy="17543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b="1" dirty="0" smtClean="0"/>
              <a:t>Any grant / contribution / other money received from the State Govt.                /</a:t>
            </a:r>
            <a:r>
              <a:rPr lang="en-US" sz="3600" b="1" dirty="0" smtClean="0">
                <a:solidFill>
                  <a:srgbClr val="FFFF00"/>
                </a:solidFill>
              </a:rPr>
              <a:t>other</a:t>
            </a: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rgbClr val="FFFF00"/>
                </a:solidFill>
              </a:rPr>
              <a:t>agency / institution / person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867400" y="914400"/>
            <a:ext cx="762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229600" cy="10668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/>
              <a:t> Contribution  of  lessees to DMF 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2209800"/>
            <a:ext cx="8458200" cy="19389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solidFill>
                  <a:srgbClr val="FFFF00"/>
                </a:solidFill>
              </a:rPr>
              <a:t>Rule 12 </a:t>
            </a:r>
            <a:r>
              <a:rPr lang="en-US" sz="4000" b="1" dirty="0" smtClean="0"/>
              <a:t>of DMF Rules , 2016 &amp;            </a:t>
            </a:r>
            <a:r>
              <a:rPr lang="en-US" sz="4000" b="1" dirty="0" smtClean="0">
                <a:solidFill>
                  <a:srgbClr val="FFFF00"/>
                </a:solidFill>
              </a:rPr>
              <a:t>Sec 9B(5) and 9B(6) </a:t>
            </a:r>
            <a:r>
              <a:rPr lang="en-US" sz="4000" b="1" dirty="0" smtClean="0"/>
              <a:t>of the MM(D&amp;R) Act ( </a:t>
            </a:r>
            <a:r>
              <a:rPr lang="en-US" sz="4000" b="1" dirty="0" err="1" smtClean="0"/>
              <a:t>Ammended</a:t>
            </a:r>
            <a:r>
              <a:rPr lang="en-US" sz="4000" b="1" dirty="0" smtClean="0"/>
              <a:t> ) , 2016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4953000"/>
            <a:ext cx="84582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/>
              <a:t>Notification No. </a:t>
            </a:r>
            <a:r>
              <a:rPr lang="en-US" sz="3600" b="1" i="1" dirty="0" smtClean="0">
                <a:solidFill>
                  <a:srgbClr val="FFFF00"/>
                </a:solidFill>
              </a:rPr>
              <a:t>596</a:t>
            </a:r>
            <a:r>
              <a:rPr lang="en-US" sz="3600" b="1" i="1" dirty="0" smtClean="0"/>
              <a:t>-CI/O/MIN/GEN-MIS/16/2016(Pt)  dated 22 / 09 / 2016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229600" cy="10668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/>
              <a:t> Rate of Contribution to DMF 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1905000"/>
            <a:ext cx="7162800" cy="19389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solidFill>
                  <a:srgbClr val="FFFF00"/>
                </a:solidFill>
              </a:rPr>
              <a:t>10 % of royalty </a:t>
            </a:r>
            <a:r>
              <a:rPr lang="en-US" sz="4000" b="1" dirty="0" smtClean="0"/>
              <a:t>in respect of mining leases granted </a:t>
            </a:r>
            <a:r>
              <a:rPr lang="en-US" sz="4000" b="1" dirty="0" smtClean="0">
                <a:solidFill>
                  <a:srgbClr val="FFFF00"/>
                </a:solidFill>
              </a:rPr>
              <a:t>on or after 12 / 01 / 2015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609600" y="2667000"/>
            <a:ext cx="685800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7"/>
          <p:cNvSpPr/>
          <p:nvPr/>
        </p:nvSpPr>
        <p:spPr>
          <a:xfrm>
            <a:off x="609600" y="4953000"/>
            <a:ext cx="685800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447800" y="4343400"/>
            <a:ext cx="7162800" cy="19389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solidFill>
                  <a:srgbClr val="FFFF00"/>
                </a:solidFill>
              </a:rPr>
              <a:t>30 % of royalty </a:t>
            </a:r>
            <a:r>
              <a:rPr lang="en-US" sz="4000" b="1" dirty="0" smtClean="0"/>
              <a:t>in respect of mining leases granted </a:t>
            </a:r>
            <a:r>
              <a:rPr lang="en-US" sz="4000" b="1" dirty="0" smtClean="0">
                <a:solidFill>
                  <a:srgbClr val="FFFF00"/>
                </a:solidFill>
              </a:rPr>
              <a:t>before</a:t>
            </a:r>
            <a:r>
              <a:rPr lang="en-US" sz="4000" b="1" dirty="0" smtClean="0"/>
              <a:t>     </a:t>
            </a:r>
            <a:r>
              <a:rPr lang="en-US" sz="4000" b="1" dirty="0" smtClean="0">
                <a:solidFill>
                  <a:srgbClr val="FFFF00"/>
                </a:solidFill>
              </a:rPr>
              <a:t>12 / 01 / 2015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7" grpId="0" animBg="1"/>
      <p:bldP spid="8" grpId="0" animBg="1"/>
      <p:bldP spid="9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229600" cy="1524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/>
              <a:t> Effective date from which  collection to be made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2209800"/>
            <a:ext cx="7162800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800" b="1" dirty="0" smtClean="0">
                <a:solidFill>
                  <a:srgbClr val="FFFF00"/>
                </a:solidFill>
              </a:rPr>
              <a:t>01 </a:t>
            </a:r>
            <a:r>
              <a:rPr lang="en-US" sz="4800" b="1" dirty="0" err="1" smtClean="0">
                <a:solidFill>
                  <a:srgbClr val="FFFF00"/>
                </a:solidFill>
              </a:rPr>
              <a:t>st</a:t>
            </a:r>
            <a:r>
              <a:rPr lang="en-US" sz="4800" b="1" dirty="0" smtClean="0">
                <a:solidFill>
                  <a:srgbClr val="FFFF00"/>
                </a:solidFill>
              </a:rPr>
              <a:t> August , 2016</a:t>
            </a:r>
            <a:endParaRPr lang="en-US" sz="4800" b="1" dirty="0">
              <a:solidFill>
                <a:srgbClr val="FFFF00"/>
              </a:solidFill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609600" y="2514600"/>
            <a:ext cx="685800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7"/>
          <p:cNvSpPr/>
          <p:nvPr/>
        </p:nvSpPr>
        <p:spPr>
          <a:xfrm>
            <a:off x="609600" y="4114800"/>
            <a:ext cx="685800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371600" y="3581400"/>
            <a:ext cx="7162800" cy="14465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400" b="1" dirty="0" smtClean="0"/>
              <a:t>any collection made on prior dates has to be </a:t>
            </a:r>
            <a:r>
              <a:rPr lang="en-US" sz="4400" b="1" dirty="0" smtClean="0">
                <a:solidFill>
                  <a:srgbClr val="FFFF00"/>
                </a:solidFill>
              </a:rPr>
              <a:t>adjusted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1600" y="5410200"/>
            <a:ext cx="71628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b="1" dirty="0" smtClean="0"/>
              <a:t>No. </a:t>
            </a:r>
            <a:r>
              <a:rPr lang="en-US" sz="3600" b="1" dirty="0" smtClean="0">
                <a:solidFill>
                  <a:srgbClr val="FFFF00"/>
                </a:solidFill>
              </a:rPr>
              <a:t>131</a:t>
            </a:r>
            <a:r>
              <a:rPr lang="en-US" sz="3600" b="1" dirty="0" smtClean="0"/>
              <a:t>-ICE/O/MIN/GEN-MIS/01-2018 dated 22/02/2018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609600" y="5943600"/>
            <a:ext cx="685800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7" grpId="0" animBg="1"/>
      <p:bldP spid="8" grpId="0" animBg="1"/>
      <p:bldP spid="9" grpId="0" build="p" animBg="1"/>
      <p:bldP spid="10" grpId="0" build="p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229600" cy="15240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/>
              <a:t> Obligations  of  the   Lessees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2362200"/>
            <a:ext cx="7772400" cy="17543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b="1" dirty="0" smtClean="0"/>
              <a:t>Lessees shall submit return in respect of their contribution to DMF in every Quarter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" y="4572000"/>
            <a:ext cx="7772400" cy="5909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3600" b="1" dirty="0" smtClean="0"/>
              <a:t>within </a:t>
            </a:r>
            <a:r>
              <a:rPr lang="en-US" sz="3600" b="1" dirty="0" smtClean="0">
                <a:solidFill>
                  <a:srgbClr val="FFFF00"/>
                </a:solidFill>
              </a:rPr>
              <a:t>15</a:t>
            </a:r>
            <a:r>
              <a:rPr lang="en-US" sz="3600" b="1" baseline="30000" dirty="0" smtClean="0">
                <a:solidFill>
                  <a:srgbClr val="FFFF00"/>
                </a:solidFill>
              </a:rPr>
              <a:t>th</a:t>
            </a:r>
            <a:r>
              <a:rPr lang="en-US" sz="3600" b="1" dirty="0" smtClean="0">
                <a:solidFill>
                  <a:srgbClr val="FFFF00"/>
                </a:solidFill>
              </a:rPr>
              <a:t> day </a:t>
            </a:r>
            <a:r>
              <a:rPr lang="en-US" sz="3600" b="1" dirty="0" smtClean="0"/>
              <a:t>of end of every Quarter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562600"/>
            <a:ext cx="7772400" cy="10895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3600" b="1" dirty="0" smtClean="0">
                <a:solidFill>
                  <a:srgbClr val="FFFF00"/>
                </a:solidFill>
              </a:rPr>
              <a:t>Rs. 100/-  penalty  </a:t>
            </a:r>
            <a:r>
              <a:rPr lang="en-US" sz="3600" b="1" dirty="0" smtClean="0"/>
              <a:t>for  each day  of  delay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12" grpId="0" build="p" animBg="1"/>
      <p:bldP spid="13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229600" cy="10668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u="sng" dirty="0" smtClean="0"/>
              <a:t/>
            </a:r>
            <a:br>
              <a:rPr lang="en-GB" u="sng" dirty="0" smtClean="0"/>
            </a:br>
            <a:r>
              <a:rPr lang="en-GB" b="1" dirty="0" smtClean="0"/>
              <a:t>Rule 15  - </a:t>
            </a:r>
            <a:r>
              <a:rPr lang="en-US" b="1" dirty="0" smtClean="0"/>
              <a:t> </a:t>
            </a:r>
            <a:r>
              <a:rPr lang="en-GB" b="1" dirty="0" smtClean="0"/>
              <a:t>Audit </a:t>
            </a:r>
            <a:r>
              <a:rPr lang="en-GB" dirty="0" smtClean="0"/>
              <a:t/>
            </a:r>
            <a:br>
              <a:rPr lang="en-GB" dirty="0" smtClean="0"/>
            </a:b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2362200"/>
            <a:ext cx="8077200" cy="378565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4800" b="1" dirty="0" smtClean="0"/>
              <a:t>Account  of  the Foundation shall   be   audited   every year  by  the  </a:t>
            </a:r>
            <a:r>
              <a:rPr lang="en-GB" sz="4800" b="1" dirty="0" smtClean="0">
                <a:solidFill>
                  <a:srgbClr val="FFFF00"/>
                </a:solidFill>
              </a:rPr>
              <a:t>Auditor</a:t>
            </a:r>
            <a:r>
              <a:rPr lang="en-GB" sz="4800" b="1" dirty="0" smtClean="0"/>
              <a:t>  appointed  by the foundation and                          </a:t>
            </a:r>
            <a:r>
              <a:rPr lang="en-GB" sz="4800" b="1" dirty="0" smtClean="0">
                <a:solidFill>
                  <a:srgbClr val="FFFF00"/>
                </a:solidFill>
              </a:rPr>
              <a:t>C &amp; AG of India </a:t>
            </a:r>
            <a:endParaRPr lang="en-US" sz="5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229600" cy="10668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u="sng" dirty="0" smtClean="0"/>
              <a:t/>
            </a:r>
            <a:br>
              <a:rPr lang="en-GB" u="sng" dirty="0" smtClean="0"/>
            </a:br>
            <a:r>
              <a:rPr lang="en-GB" b="1" dirty="0" smtClean="0"/>
              <a:t>Audit                  contd...... </a:t>
            </a:r>
            <a:r>
              <a:rPr lang="en-GB" dirty="0" smtClean="0"/>
              <a:t/>
            </a:r>
            <a:br>
              <a:rPr lang="en-GB" dirty="0" smtClean="0"/>
            </a:b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1905000"/>
            <a:ext cx="80772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/>
              <a:t>The MC shall place the Annual Audited report  before  the </a:t>
            </a:r>
            <a:r>
              <a:rPr lang="en-GB" sz="3600" b="1" dirty="0" smtClean="0">
                <a:solidFill>
                  <a:srgbClr val="FFFF00"/>
                </a:solidFill>
              </a:rPr>
              <a:t>GC  for approval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733800" y="762000"/>
            <a:ext cx="762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3429000"/>
            <a:ext cx="80772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/>
              <a:t>Approved  audit report to be sent to the </a:t>
            </a:r>
            <a:r>
              <a:rPr lang="en-GB" sz="3600" b="1" dirty="0" err="1" smtClean="0">
                <a:solidFill>
                  <a:srgbClr val="FFFF00"/>
                </a:solidFill>
              </a:rPr>
              <a:t>Zilla</a:t>
            </a:r>
            <a:r>
              <a:rPr lang="en-GB" sz="3600" b="1" dirty="0" smtClean="0">
                <a:solidFill>
                  <a:srgbClr val="FFFF00"/>
                </a:solidFill>
              </a:rPr>
              <a:t> </a:t>
            </a:r>
            <a:r>
              <a:rPr lang="en-GB" sz="3600" b="1" dirty="0" err="1" smtClean="0">
                <a:solidFill>
                  <a:srgbClr val="FFFF00"/>
                </a:solidFill>
              </a:rPr>
              <a:t>Parisad</a:t>
            </a:r>
            <a:r>
              <a:rPr lang="en-GB" sz="3600" b="1" dirty="0" smtClean="0">
                <a:solidFill>
                  <a:srgbClr val="FFFF00"/>
                </a:solidFill>
              </a:rPr>
              <a:t> , DM  and  C I &amp;E  </a:t>
            </a:r>
            <a:r>
              <a:rPr lang="en-GB" sz="3600" b="1" dirty="0" err="1" smtClean="0">
                <a:solidFill>
                  <a:srgbClr val="FFFF00"/>
                </a:solidFill>
              </a:rPr>
              <a:t>deptt</a:t>
            </a:r>
            <a:r>
              <a:rPr lang="en-GB" sz="3600" b="1" dirty="0" smtClean="0"/>
              <a:t>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4953000"/>
            <a:ext cx="8077200" cy="17543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/>
              <a:t>Forward to the Finance </a:t>
            </a:r>
            <a:r>
              <a:rPr lang="en-GB" sz="3600" b="1" dirty="0" err="1" smtClean="0"/>
              <a:t>Deptt</a:t>
            </a:r>
            <a:r>
              <a:rPr lang="en-GB" sz="3600" b="1" dirty="0" smtClean="0"/>
              <a:t>. for laying before the </a:t>
            </a:r>
            <a:r>
              <a:rPr lang="en-GB" sz="3600" b="1" dirty="0" smtClean="0">
                <a:solidFill>
                  <a:srgbClr val="FFFF00"/>
                </a:solidFill>
              </a:rPr>
              <a:t>West Bengal Legislative Assembly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  <p:bldP spid="7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229600" cy="10668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u="sng" dirty="0" smtClean="0"/>
              <a:t/>
            </a:r>
            <a:br>
              <a:rPr lang="en-GB" u="sng" dirty="0" smtClean="0"/>
            </a:br>
            <a:r>
              <a:rPr lang="en-GB" b="1" dirty="0" smtClean="0"/>
              <a:t>Rule 13  - </a:t>
            </a:r>
            <a:r>
              <a:rPr lang="en-US" b="1" dirty="0" smtClean="0"/>
              <a:t> </a:t>
            </a:r>
            <a:r>
              <a:rPr lang="en-GB" b="1" dirty="0" smtClean="0"/>
              <a:t>Annual   Report </a:t>
            </a:r>
            <a:r>
              <a:rPr lang="en-GB" dirty="0" smtClean="0"/>
              <a:t/>
            </a:r>
            <a:br>
              <a:rPr lang="en-GB" dirty="0" smtClean="0"/>
            </a:b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2133600"/>
            <a:ext cx="8077200" cy="17543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/>
              <a:t>The Managing Committee </a:t>
            </a:r>
            <a:r>
              <a:rPr lang="en-GB" sz="3600" b="1" dirty="0" smtClean="0">
                <a:solidFill>
                  <a:srgbClr val="FFFF00"/>
                </a:solidFill>
              </a:rPr>
              <a:t>within 60 days </a:t>
            </a:r>
            <a:r>
              <a:rPr lang="en-GB" sz="3600" b="1" dirty="0" smtClean="0"/>
              <a:t>of closure of  the FY prepare the </a:t>
            </a:r>
            <a:r>
              <a:rPr lang="en-GB" sz="3600" b="1" dirty="0" smtClean="0">
                <a:solidFill>
                  <a:srgbClr val="FFFF00"/>
                </a:solidFill>
              </a:rPr>
              <a:t>Annual Report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4572000"/>
            <a:ext cx="8077200" cy="17543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600" b="1" dirty="0" smtClean="0"/>
              <a:t>Governing Council will approve the same within 60 days of the closure of the previous  year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4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667000"/>
            <a:ext cx="8229600" cy="12954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u="sng" dirty="0" smtClean="0"/>
              <a:t/>
            </a:r>
            <a:br>
              <a:rPr lang="en-GB" u="sng" dirty="0" smtClean="0"/>
            </a:br>
            <a:r>
              <a:rPr lang="en-US" sz="6600" b="1" dirty="0" smtClean="0"/>
              <a:t>T H A N K    Y O U</a:t>
            </a:r>
            <a:r>
              <a:rPr lang="en-GB" sz="6600" dirty="0" smtClean="0"/>
              <a:t/>
            </a:r>
            <a:br>
              <a:rPr lang="en-GB" sz="6600" dirty="0" smtClean="0"/>
            </a:br>
            <a:endParaRPr lang="en-US" b="1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1018</Words>
  <Application>Microsoft Office PowerPoint</Application>
  <PresentationFormat>On-screen Show (4:3)</PresentationFormat>
  <Paragraphs>117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DISTRICT MINERAL FOUNDATION  RULES , 2016</vt:lpstr>
      <vt:lpstr>Extent</vt:lpstr>
      <vt:lpstr>Application</vt:lpstr>
      <vt:lpstr>Rule 4  -  Constitution of DMF</vt:lpstr>
      <vt:lpstr>Rule 6  -  Composition of DMF</vt:lpstr>
      <vt:lpstr>Formation  - Governing  Council</vt:lpstr>
      <vt:lpstr>Formation  - Managing Committee</vt:lpstr>
      <vt:lpstr>Rule  10                                Meeting of  Governing  Council</vt:lpstr>
      <vt:lpstr>Rule  10                                      Meeting of  Managing Committee</vt:lpstr>
      <vt:lpstr>Rule  7  -  Trustee</vt:lpstr>
      <vt:lpstr>Rule 5                                       Objectives  &amp;  Functions</vt:lpstr>
      <vt:lpstr>Focus Areas of Intervention </vt:lpstr>
      <vt:lpstr>Focus Areas            continued</vt:lpstr>
      <vt:lpstr>Focus Areas            continued</vt:lpstr>
      <vt:lpstr>Rule – 8 Power &amp; Function of Governing Council</vt:lpstr>
      <vt:lpstr>Power &amp; Function of Governing Council          contd.....</vt:lpstr>
      <vt:lpstr>Rule – 9                                   Power &amp; Function of Managing Committee</vt:lpstr>
      <vt:lpstr>Power &amp; Function of Managing Committee             contd.....  </vt:lpstr>
      <vt:lpstr>General  Guidelines</vt:lpstr>
      <vt:lpstr>General  Guidelines</vt:lpstr>
      <vt:lpstr>  Rule 11 - Operation of DMF Fund </vt:lpstr>
      <vt:lpstr>  Rule 11 – Source of  DMF  Fund </vt:lpstr>
      <vt:lpstr>  Source of  DMF  Fund          contd… </vt:lpstr>
      <vt:lpstr>  Contribution  of  lessees to DMF  </vt:lpstr>
      <vt:lpstr>  Rate of Contribution to DMF  </vt:lpstr>
      <vt:lpstr>  Effective date from which  collection to be made </vt:lpstr>
      <vt:lpstr>  Obligations  of  the   Lessees </vt:lpstr>
      <vt:lpstr> Rule 15  -  Audit  </vt:lpstr>
      <vt:lpstr> Audit                  contd......  </vt:lpstr>
      <vt:lpstr> Rule 13  -  Annual   Report  </vt:lpstr>
      <vt:lpstr> T H A N K    Y O U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DISTRICT MINERAL FOUNDATION  RULES , 2016</dc:title>
  <dc:creator>KP1</dc:creator>
  <cp:lastModifiedBy>KP1</cp:lastModifiedBy>
  <cp:revision>162</cp:revision>
  <dcterms:created xsi:type="dcterms:W3CDTF">2006-08-16T00:00:00Z</dcterms:created>
  <dcterms:modified xsi:type="dcterms:W3CDTF">2019-05-02T08:14:12Z</dcterms:modified>
</cp:coreProperties>
</file>