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9" r:id="rId4"/>
    <p:sldId id="258" r:id="rId5"/>
    <p:sldId id="282" r:id="rId6"/>
    <p:sldId id="286" r:id="rId7"/>
    <p:sldId id="287" r:id="rId8"/>
    <p:sldId id="288" r:id="rId9"/>
    <p:sldId id="289" r:id="rId10"/>
    <p:sldId id="261" r:id="rId11"/>
    <p:sldId id="263" r:id="rId12"/>
    <p:sldId id="264" r:id="rId13"/>
    <p:sldId id="265" r:id="rId14"/>
    <p:sldId id="266" r:id="rId15"/>
    <p:sldId id="262"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3" r:id="rId31"/>
    <p:sldId id="284" r:id="rId32"/>
    <p:sldId id="285" r:id="rId33"/>
    <p:sldId id="28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P1" initials="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0066"/>
    <a:srgbClr val="FFFF66"/>
    <a:srgbClr val="FFCC00"/>
    <a:srgbClr val="FFCC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56" autoAdjust="0"/>
    <p:restoredTop sz="94624" autoAdjust="0"/>
  </p:normalViewPr>
  <p:slideViewPr>
    <p:cSldViewPr>
      <p:cViewPr varScale="1">
        <p:scale>
          <a:sx n="69" d="100"/>
          <a:sy n="69" d="100"/>
        </p:scale>
        <p:origin x="-139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3A1B4-7844-46E3-90AF-B201F505BB58}" type="datetimeFigureOut">
              <a:rPr lang="en-US" smtClean="0"/>
              <a:pPr/>
              <a:t>5/10/2019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BCE481-2C06-49DA-835A-0F6CF8A0DF9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FBCE481-2C06-49DA-835A-0F6CF8A0DF93}"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FBCE481-2C06-49DA-835A-0F6CF8A0DF93}"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5/10/2019</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demoeproc.nic.in/" TargetMode="External"/><Relationship Id="rId2" Type="http://schemas.openxmlformats.org/officeDocument/2006/relationships/hyperlink" Target="http://eauction.gov.in/"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1470025"/>
          </a:xfrm>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u="sng" dirty="0" smtClean="0"/>
              <a:t>West Bengal Minor Minerals (Auction Rules) , 2016</a:t>
            </a:r>
            <a:endParaRPr lang="en-US" dirty="0"/>
          </a:p>
        </p:txBody>
      </p:sp>
      <p:sp>
        <p:nvSpPr>
          <p:cNvPr id="3" name="Subtitle 2"/>
          <p:cNvSpPr>
            <a:spLocks noGrp="1"/>
          </p:cNvSpPr>
          <p:nvPr>
            <p:ph type="subTitle" idx="1"/>
          </p:nvPr>
        </p:nvSpPr>
        <p:spPr>
          <a:xfrm>
            <a:off x="685800" y="2590800"/>
            <a:ext cx="7772400" cy="3429000"/>
          </a:xfr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a:normAutofit/>
          </a:bodyPr>
          <a:lstStyle/>
          <a:p>
            <a:r>
              <a:rPr lang="en-US" sz="3600" dirty="0" smtClean="0">
                <a:solidFill>
                  <a:schemeClr val="bg1"/>
                </a:solidFill>
              </a:rPr>
              <a:t>Notification No.                                      </a:t>
            </a:r>
            <a:r>
              <a:rPr lang="en-US" sz="3600" b="1" dirty="0" smtClean="0">
                <a:solidFill>
                  <a:srgbClr val="FFFF00"/>
                </a:solidFill>
              </a:rPr>
              <a:t>430</a:t>
            </a:r>
            <a:r>
              <a:rPr lang="en-US" sz="3600" b="1" dirty="0" smtClean="0">
                <a:solidFill>
                  <a:schemeClr val="bg1"/>
                </a:solidFill>
              </a:rPr>
              <a:t>-CI/O/MM/11 (part-II)</a:t>
            </a:r>
            <a:r>
              <a:rPr lang="en-US" sz="3600" dirty="0" smtClean="0">
                <a:solidFill>
                  <a:schemeClr val="bg1"/>
                </a:solidFill>
              </a:rPr>
              <a:t> </a:t>
            </a:r>
          </a:p>
          <a:p>
            <a:r>
              <a:rPr lang="en-US" sz="3600" dirty="0" smtClean="0">
                <a:solidFill>
                  <a:schemeClr val="bg1"/>
                </a:solidFill>
              </a:rPr>
              <a:t>Dated  29 / 07 / 2016 </a:t>
            </a:r>
          </a:p>
          <a:p>
            <a:r>
              <a:rPr lang="en-US" sz="3600" dirty="0" smtClean="0">
                <a:solidFill>
                  <a:schemeClr val="bg1"/>
                </a:solidFill>
              </a:rPr>
              <a:t> by the C I &amp; E Department,</a:t>
            </a:r>
          </a:p>
          <a:p>
            <a:r>
              <a:rPr lang="en-US" sz="3600" dirty="0" smtClean="0">
                <a:solidFill>
                  <a:schemeClr val="bg1"/>
                </a:solidFill>
              </a:rPr>
              <a:t> Govt. of West Bengal.</a:t>
            </a:r>
          </a:p>
          <a:p>
            <a:endParaRPr lang="en-US" dirty="0">
              <a:solidFill>
                <a:schemeClr val="bg1"/>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1000"/>
                                        <p:tgtEl>
                                          <p:spTgt spid="3">
                                            <p:txEl>
                                              <p:pRg st="0" end="0"/>
                                            </p:txEl>
                                          </p:spTgt>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checkerboard(across)">
                                      <p:cBhvr>
                                        <p:cTn id="11" dur="1000"/>
                                        <p:tgtEl>
                                          <p:spTgt spid="3">
                                            <p:txEl>
                                              <p:pRg st="1" end="1"/>
                                            </p:txEl>
                                          </p:spTgt>
                                        </p:tgtEl>
                                      </p:cBhvr>
                                    </p:animEffect>
                                  </p:childTnLst>
                                </p:cTn>
                              </p:par>
                            </p:childTnLst>
                          </p:cTn>
                        </p:par>
                        <p:par>
                          <p:cTn id="12" fill="hold">
                            <p:stCondLst>
                              <p:cond delay="2000"/>
                            </p:stCondLst>
                            <p:childTnLst>
                              <p:par>
                                <p:cTn id="13" presetID="5" presetClass="entr" presetSubtype="1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1000"/>
                                        <p:tgtEl>
                                          <p:spTgt spid="3">
                                            <p:txEl>
                                              <p:pRg st="2" end="2"/>
                                            </p:txEl>
                                          </p:spTgt>
                                        </p:tgtEl>
                                      </p:cBhvr>
                                    </p:animEffect>
                                  </p:childTnLst>
                                </p:cTn>
                              </p:par>
                            </p:childTnLst>
                          </p:cTn>
                        </p:par>
                        <p:par>
                          <p:cTn id="16" fill="hold">
                            <p:stCondLst>
                              <p:cond delay="3000"/>
                            </p:stCondLst>
                            <p:childTnLst>
                              <p:par>
                                <p:cTn id="17" presetID="5" presetClass="entr" presetSubtype="1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checkerboard(across)">
                                      <p:cBhvr>
                                        <p:cTn id="1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010400" cy="1325562"/>
          </a:xfrm>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u="sng" dirty="0" smtClean="0">
                <a:solidFill>
                  <a:schemeClr val="bg1"/>
                </a:solidFill>
              </a:rPr>
              <a:t>What’s   New</a:t>
            </a:r>
            <a:endParaRPr lang="en-US" dirty="0">
              <a:solidFill>
                <a:schemeClr val="bg1"/>
              </a:solidFill>
            </a:endParaRPr>
          </a:p>
        </p:txBody>
      </p:sp>
      <p:sp>
        <p:nvSpPr>
          <p:cNvPr id="3" name="Rectangle 2"/>
          <p:cNvSpPr/>
          <p:nvPr/>
        </p:nvSpPr>
        <p:spPr>
          <a:xfrm>
            <a:off x="609600" y="2133601"/>
            <a:ext cx="8077200" cy="3508653"/>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lnSpc>
                <a:spcPct val="150000"/>
              </a:lnSpc>
            </a:pPr>
            <a:r>
              <a:rPr lang="en-US" sz="3600" b="1" dirty="0" smtClean="0"/>
              <a:t>Grant  of  Mining  Lease  for exploitation of    Minor  Minerals   shall    be     made  </a:t>
            </a:r>
            <a:r>
              <a:rPr lang="en-US" sz="3600" b="1" dirty="0" smtClean="0">
                <a:solidFill>
                  <a:schemeClr val="bg1"/>
                </a:solidFill>
              </a:rPr>
              <a:t>only   through     competitive    bidding</a:t>
            </a:r>
            <a:r>
              <a:rPr lang="en-US" sz="3600" dirty="0" smtClean="0">
                <a:solidFill>
                  <a:schemeClr val="bg1"/>
                </a:solidFill>
              </a:rPr>
              <a:t>                    </a:t>
            </a:r>
            <a:r>
              <a:rPr lang="en-US" sz="4000" b="1" dirty="0" smtClean="0">
                <a:solidFill>
                  <a:srgbClr val="FFFF00"/>
                </a:solidFill>
              </a:rPr>
              <a:t>( A U C T I O N )</a:t>
            </a:r>
            <a:endParaRPr lang="en-US" sz="3600" b="1" dirty="0">
              <a:solidFill>
                <a:srgbClr val="FFFF00"/>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010400" cy="1325562"/>
          </a:xfrm>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u="sng" dirty="0" smtClean="0">
                <a:solidFill>
                  <a:schemeClr val="bg1"/>
                </a:solidFill>
              </a:rPr>
              <a:t>Rule  3 : Application</a:t>
            </a:r>
            <a:endParaRPr lang="en-US" dirty="0">
              <a:solidFill>
                <a:schemeClr val="bg1"/>
              </a:solidFill>
            </a:endParaRPr>
          </a:p>
        </p:txBody>
      </p:sp>
      <p:sp>
        <p:nvSpPr>
          <p:cNvPr id="3" name="Rectangle 2"/>
          <p:cNvSpPr/>
          <p:nvPr/>
        </p:nvSpPr>
        <p:spPr>
          <a:xfrm>
            <a:off x="609600" y="1828800"/>
            <a:ext cx="8077200" cy="1815882"/>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a:spAutoFit/>
          </a:bodyPr>
          <a:lstStyle/>
          <a:p>
            <a:pPr algn="just"/>
            <a:r>
              <a:rPr lang="en-US" sz="3600" b="1" dirty="0" smtClean="0">
                <a:solidFill>
                  <a:schemeClr val="bg1"/>
                </a:solidFill>
              </a:rPr>
              <a:t>To </a:t>
            </a:r>
            <a:r>
              <a:rPr lang="en-US" sz="4000" b="1" dirty="0" smtClean="0">
                <a:solidFill>
                  <a:srgbClr val="FF0000"/>
                </a:solidFill>
              </a:rPr>
              <a:t>all minor minerals </a:t>
            </a:r>
            <a:r>
              <a:rPr lang="en-US" sz="3600" b="1" dirty="0" smtClean="0">
                <a:solidFill>
                  <a:schemeClr val="bg1"/>
                </a:solidFill>
              </a:rPr>
              <a:t>as specified in clause (e) of section 3 of MM ( D &amp; R ) Act, 1957</a:t>
            </a:r>
            <a:endParaRPr lang="en-US" sz="3600" b="1" dirty="0">
              <a:solidFill>
                <a:schemeClr val="bg1"/>
              </a:solidFill>
            </a:endParaRPr>
          </a:p>
        </p:txBody>
      </p:sp>
      <p:sp>
        <p:nvSpPr>
          <p:cNvPr id="4" name="Rectangle 3"/>
          <p:cNvSpPr/>
          <p:nvPr/>
        </p:nvSpPr>
        <p:spPr>
          <a:xfrm>
            <a:off x="609600" y="4038600"/>
            <a:ext cx="8077200" cy="2369880"/>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a:spAutoFit/>
          </a:bodyPr>
          <a:lstStyle/>
          <a:p>
            <a:pPr algn="just"/>
            <a:r>
              <a:rPr lang="en-US" sz="3600" b="1" dirty="0" smtClean="0">
                <a:solidFill>
                  <a:schemeClr val="bg1"/>
                </a:solidFill>
              </a:rPr>
              <a:t>To </a:t>
            </a:r>
            <a:r>
              <a:rPr lang="en-US" sz="4000" b="1" dirty="0" smtClean="0">
                <a:solidFill>
                  <a:srgbClr val="FF0000"/>
                </a:solidFill>
              </a:rPr>
              <a:t>31 reclassified </a:t>
            </a:r>
            <a:r>
              <a:rPr lang="en-US" sz="3600" b="1" dirty="0" smtClean="0">
                <a:solidFill>
                  <a:schemeClr val="bg1"/>
                </a:solidFill>
              </a:rPr>
              <a:t>minerals declared by the Central Govt. as minor minerals vide  notification   S.O.  423  ( E )                    dated      10 / 02 / 2015</a:t>
            </a:r>
            <a:endParaRPr lang="en-US" sz="3600" b="1" dirty="0">
              <a:solidFill>
                <a:schemeClr val="bg1"/>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anim calcmode="lin" valueType="num">
                                      <p:cBhvr>
                                        <p:cTn id="14" dur="2000" fill="hold"/>
                                        <p:tgtEl>
                                          <p:spTgt spid="4"/>
                                        </p:tgtEl>
                                        <p:attrNameLst>
                                          <p:attrName>ppt_x</p:attrName>
                                        </p:attrNameLst>
                                      </p:cBhvr>
                                      <p:tavLst>
                                        <p:tav tm="0">
                                          <p:val>
                                            <p:strVal val="#ppt_x"/>
                                          </p:val>
                                        </p:tav>
                                        <p:tav tm="100000">
                                          <p:val>
                                            <p:strVal val="#ppt_x"/>
                                          </p:val>
                                        </p:tav>
                                      </p:tavLst>
                                    </p:anim>
                                    <p:anim calcmode="lin" valueType="num">
                                      <p:cBhvr>
                                        <p:cTn id="15" dur="2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620000" cy="1143000"/>
          </a:xfrm>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u="sng" dirty="0" smtClean="0"/>
              <a:t>Rule 7 : Electronic Auction</a:t>
            </a:r>
            <a:endParaRPr lang="en-US" dirty="0">
              <a:solidFill>
                <a:schemeClr val="bg1"/>
              </a:solidFill>
            </a:endParaRPr>
          </a:p>
        </p:txBody>
      </p:sp>
      <p:sp>
        <p:nvSpPr>
          <p:cNvPr id="3" name="TextBox 2"/>
          <p:cNvSpPr txBox="1"/>
          <p:nvPr/>
        </p:nvSpPr>
        <p:spPr>
          <a:xfrm>
            <a:off x="685800" y="1981201"/>
            <a:ext cx="7543800" cy="1877437"/>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3600" b="1" dirty="0" smtClean="0">
                <a:solidFill>
                  <a:schemeClr val="bg1"/>
                </a:solidFill>
              </a:rPr>
              <a:t>Auction of any Minor Minerals shall be conducted   only   through  an   on  line </a:t>
            </a:r>
            <a:r>
              <a:rPr lang="en-US" sz="4400" b="1" dirty="0" smtClean="0">
                <a:solidFill>
                  <a:srgbClr val="FFFF00"/>
                </a:solidFill>
              </a:rPr>
              <a:t>Electronic   Auction   Platform</a:t>
            </a:r>
            <a:endParaRPr lang="en-US" sz="3600" b="1" dirty="0">
              <a:solidFill>
                <a:srgbClr val="FFFF00"/>
              </a:solidFill>
            </a:endParaRPr>
          </a:p>
        </p:txBody>
      </p:sp>
      <p:sp>
        <p:nvSpPr>
          <p:cNvPr id="4" name="Rectangle 3"/>
          <p:cNvSpPr/>
          <p:nvPr/>
        </p:nvSpPr>
        <p:spPr>
          <a:xfrm>
            <a:off x="381000" y="4267200"/>
            <a:ext cx="8305800" cy="1754326"/>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a:spAutoFit/>
          </a:bodyPr>
          <a:lstStyle/>
          <a:p>
            <a:pPr algn="just"/>
            <a:r>
              <a:rPr lang="en-US" sz="3600" b="1" dirty="0" smtClean="0">
                <a:solidFill>
                  <a:schemeClr val="bg1"/>
                </a:solidFill>
              </a:rPr>
              <a:t>Government      </a:t>
            </a:r>
            <a:r>
              <a:rPr lang="en-US" sz="3600" b="1" dirty="0" err="1" smtClean="0">
                <a:solidFill>
                  <a:schemeClr val="bg1"/>
                </a:solidFill>
              </a:rPr>
              <a:t>eProcurement</a:t>
            </a:r>
            <a:r>
              <a:rPr lang="en-US" sz="3600" b="1" dirty="0" smtClean="0">
                <a:solidFill>
                  <a:schemeClr val="bg1"/>
                </a:solidFill>
              </a:rPr>
              <a:t>      System </a:t>
            </a:r>
          </a:p>
          <a:p>
            <a:pPr algn="just"/>
            <a:r>
              <a:rPr lang="en-US" sz="3600" dirty="0" smtClean="0">
                <a:solidFill>
                  <a:schemeClr val="bg1"/>
                </a:solidFill>
              </a:rPr>
              <a:t>    [ </a:t>
            </a:r>
            <a:r>
              <a:rPr lang="en-US" sz="3600" dirty="0" smtClean="0">
                <a:solidFill>
                  <a:schemeClr val="bg1"/>
                </a:solidFill>
                <a:hlinkClick r:id="rId2"/>
              </a:rPr>
              <a:t>http://eauction.gov.in</a:t>
            </a:r>
            <a:r>
              <a:rPr lang="en-US" sz="3600" dirty="0" smtClean="0">
                <a:solidFill>
                  <a:schemeClr val="bg1"/>
                </a:solidFill>
              </a:rPr>
              <a:t> ]...... Live site</a:t>
            </a:r>
          </a:p>
          <a:p>
            <a:pPr algn="just"/>
            <a:r>
              <a:rPr lang="en-US" sz="3600" dirty="0" smtClean="0">
                <a:solidFill>
                  <a:schemeClr val="bg1"/>
                </a:solidFill>
              </a:rPr>
              <a:t>    [ </a:t>
            </a:r>
            <a:r>
              <a:rPr lang="en-US" sz="3600" dirty="0" smtClean="0">
                <a:solidFill>
                  <a:schemeClr val="bg1"/>
                </a:solidFill>
                <a:hlinkClick r:id="rId3"/>
              </a:rPr>
              <a:t>http://demoeproc.nic.in</a:t>
            </a:r>
            <a:r>
              <a:rPr lang="en-US" sz="3600" dirty="0" smtClean="0">
                <a:solidFill>
                  <a:schemeClr val="bg1"/>
                </a:solidFill>
              </a:rPr>
              <a:t> ] …… Demo site</a:t>
            </a:r>
            <a:endParaRPr lang="en-US" sz="3600" dirty="0">
              <a:solidFill>
                <a:schemeClr val="bg1"/>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grpId="0" nodeType="afterEffect">
                                  <p:stCondLst>
                                    <p:cond delay="100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1"/>
          <p:cNvPicPr>
            <a:picLocks noChangeAspect="1" noChangeArrowheads="1"/>
          </p:cNvPicPr>
          <p:nvPr/>
        </p:nvPicPr>
        <p:blipFill>
          <a:blip r:embed="rId2"/>
          <a:srcRect/>
          <a:stretch>
            <a:fillRect/>
          </a:stretch>
        </p:blipFill>
        <p:spPr bwMode="auto">
          <a:xfrm>
            <a:off x="0" y="0"/>
            <a:ext cx="9144000" cy="6858000"/>
          </a:xfrm>
          <a:prstGeom prst="rect">
            <a:avLst/>
          </a:prstGeom>
          <a:noFill/>
          <a:ln w="9360">
            <a:noFill/>
            <a:miter lim="800000"/>
            <a:headEnd/>
            <a:tailEnd/>
          </a:ln>
          <a:effectLst/>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dow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2"/>
          <a:srcRect/>
          <a:stretch>
            <a:fillRect/>
          </a:stretch>
        </p:blipFill>
        <p:spPr bwMode="auto">
          <a:xfrm>
            <a:off x="-457200" y="0"/>
            <a:ext cx="10439400" cy="7467600"/>
          </a:xfrm>
          <a:prstGeom prst="rect">
            <a:avLst/>
          </a:prstGeom>
          <a:noFill/>
          <a:ln w="9360">
            <a:noFill/>
            <a:miter lim="800000"/>
            <a:headEnd/>
            <a:tailEnd/>
          </a:ln>
          <a:effectLst/>
        </p:spPr>
      </p:pic>
    </p:spTree>
  </p:cSld>
  <p:clrMapOvr>
    <a:masterClrMapping/>
  </p:clrMapOvr>
  <p:transition spd="slow">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2"/>
          <a:srcRect/>
          <a:stretch>
            <a:fillRect/>
          </a:stretch>
        </p:blipFill>
        <p:spPr bwMode="auto">
          <a:xfrm>
            <a:off x="-685800" y="0"/>
            <a:ext cx="10058400" cy="7467600"/>
          </a:xfrm>
          <a:prstGeom prst="rect">
            <a:avLst/>
          </a:prstGeom>
          <a:noFill/>
          <a:ln w="9360">
            <a:noFill/>
            <a:miter lim="800000"/>
            <a:headEnd/>
            <a:tailEnd/>
          </a:ln>
          <a:effectLst/>
        </p:spPr>
      </p:pic>
    </p:spTree>
  </p:cSld>
  <p:clrMapOvr>
    <a:masterClrMapping/>
  </p:clrMapOvr>
  <p:transition spd="slow">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2"/>
          <a:srcRect/>
          <a:stretch>
            <a:fillRect/>
          </a:stretch>
        </p:blipFill>
        <p:spPr bwMode="auto">
          <a:xfrm>
            <a:off x="0" y="0"/>
            <a:ext cx="9144000" cy="8610600"/>
          </a:xfrm>
          <a:prstGeom prst="rect">
            <a:avLst/>
          </a:prstGeom>
          <a:noFill/>
          <a:ln w="9360">
            <a:noFill/>
            <a:miter lim="800000"/>
            <a:headEnd/>
            <a:tailEnd/>
          </a:ln>
          <a:effectLst/>
        </p:spPr>
      </p:pic>
    </p:spTree>
  </p:cSld>
  <p:clrMapOvr>
    <a:masterClrMapping/>
  </p:clrMapOvr>
  <p:transition spd="slow">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2"/>
          <a:srcRect/>
          <a:stretch>
            <a:fillRect/>
          </a:stretch>
        </p:blipFill>
        <p:spPr bwMode="auto">
          <a:xfrm>
            <a:off x="0" y="0"/>
            <a:ext cx="9144000" cy="9829800"/>
          </a:xfrm>
          <a:prstGeom prst="rect">
            <a:avLst/>
          </a:prstGeom>
          <a:noFill/>
          <a:ln w="9360">
            <a:noFill/>
            <a:miter lim="800000"/>
            <a:headEnd/>
            <a:tailEnd/>
          </a:ln>
          <a:effectLst/>
        </p:spPr>
      </p:pic>
    </p:spTree>
  </p:cSld>
  <p:clrMapOvr>
    <a:masterClrMapping/>
  </p:clrMapOvr>
  <p:transition spd="slow">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u="sng" dirty="0" smtClean="0">
                <a:solidFill>
                  <a:schemeClr val="bg1"/>
                </a:solidFill>
              </a:rPr>
              <a:t>Rule  2 : Definitions</a:t>
            </a:r>
            <a:endParaRPr lang="en-US" dirty="0">
              <a:solidFill>
                <a:schemeClr val="bg1"/>
              </a:solidFill>
            </a:endParaRPr>
          </a:p>
        </p:txBody>
      </p:sp>
      <p:sp>
        <p:nvSpPr>
          <p:cNvPr id="3" name="TextBox 2"/>
          <p:cNvSpPr txBox="1"/>
          <p:nvPr/>
        </p:nvSpPr>
        <p:spPr>
          <a:xfrm>
            <a:off x="457200" y="2209801"/>
            <a:ext cx="8153400" cy="1200329"/>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3600" dirty="0" smtClean="0">
                <a:solidFill>
                  <a:schemeClr val="bg1"/>
                </a:solidFill>
              </a:rPr>
              <a:t>“Act” – Mines &amp; Minerals (Development &amp; Regulation) Act , 1957 (as amended)</a:t>
            </a:r>
            <a:endParaRPr lang="en-US" sz="3600" dirty="0">
              <a:solidFill>
                <a:schemeClr val="bg1"/>
              </a:solidFill>
            </a:endParaRPr>
          </a:p>
        </p:txBody>
      </p:sp>
      <p:sp>
        <p:nvSpPr>
          <p:cNvPr id="4" name="TextBox 3"/>
          <p:cNvSpPr txBox="1"/>
          <p:nvPr/>
        </p:nvSpPr>
        <p:spPr>
          <a:xfrm>
            <a:off x="457200" y="4191000"/>
            <a:ext cx="8153400" cy="1754326"/>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r>
              <a:rPr lang="en-US" sz="3600" dirty="0" smtClean="0"/>
              <a:t>“Bid amount” – amount quoted on &amp; above the reserve price by the successful bidder</a:t>
            </a:r>
            <a:endParaRPr lang="en-US" sz="3600"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grpId="1"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b="1" u="sng" dirty="0" smtClean="0">
                <a:solidFill>
                  <a:schemeClr val="bg1"/>
                </a:solidFill>
              </a:rPr>
              <a:t>Definitions</a:t>
            </a:r>
            <a:endParaRPr lang="en-US" dirty="0">
              <a:solidFill>
                <a:schemeClr val="bg1"/>
              </a:solidFill>
            </a:endParaRPr>
          </a:p>
        </p:txBody>
      </p:sp>
      <p:sp>
        <p:nvSpPr>
          <p:cNvPr id="3" name="TextBox 2"/>
          <p:cNvSpPr txBox="1"/>
          <p:nvPr/>
        </p:nvSpPr>
        <p:spPr>
          <a:xfrm>
            <a:off x="457200" y="1981200"/>
            <a:ext cx="8229600" cy="1815882"/>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r>
              <a:rPr lang="en-US" sz="3600" dirty="0" smtClean="0"/>
              <a:t>“District Committee” – District Committee for Competitive Bidding for the purposes of </a:t>
            </a:r>
            <a:r>
              <a:rPr lang="en-US" sz="4000" b="1" dirty="0" smtClean="0">
                <a:solidFill>
                  <a:srgbClr val="FF0000"/>
                </a:solidFill>
              </a:rPr>
              <a:t>Rule  6 , 8  &amp;  9 </a:t>
            </a:r>
            <a:endParaRPr lang="en-US" sz="3600" b="1" dirty="0">
              <a:solidFill>
                <a:srgbClr val="FF0000"/>
              </a:solidFill>
            </a:endParaRPr>
          </a:p>
        </p:txBody>
      </p:sp>
      <p:sp>
        <p:nvSpPr>
          <p:cNvPr id="4" name="TextBox 3"/>
          <p:cNvSpPr txBox="1"/>
          <p:nvPr/>
        </p:nvSpPr>
        <p:spPr>
          <a:xfrm>
            <a:off x="457200" y="4724401"/>
            <a:ext cx="8153400" cy="1200329"/>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3600" dirty="0" smtClean="0"/>
              <a:t>“Reserve Price” – minimum % of value of mineral </a:t>
            </a:r>
            <a:r>
              <a:rPr lang="en-US" sz="3600" dirty="0" err="1" smtClean="0"/>
              <a:t>despatched</a:t>
            </a:r>
            <a:r>
              <a:rPr lang="en-US" sz="3600" dirty="0" smtClean="0"/>
              <a:t> in a month</a:t>
            </a:r>
            <a:endParaRPr lang="en-US" sz="3600"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u="sng" dirty="0" smtClean="0">
                <a:solidFill>
                  <a:schemeClr val="bg1"/>
                </a:solidFill>
              </a:rPr>
              <a:t>Rule  2(d) : District Committee</a:t>
            </a:r>
            <a:endParaRPr lang="en-US" dirty="0">
              <a:solidFill>
                <a:schemeClr val="bg1"/>
              </a:solidFill>
            </a:endParaRPr>
          </a:p>
        </p:txBody>
      </p:sp>
      <p:sp>
        <p:nvSpPr>
          <p:cNvPr id="3" name="TextBox 2"/>
          <p:cNvSpPr txBox="1"/>
          <p:nvPr/>
        </p:nvSpPr>
        <p:spPr>
          <a:xfrm>
            <a:off x="1066800" y="2362200"/>
            <a:ext cx="7162800" cy="2862322"/>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lnSpc>
                <a:spcPct val="150000"/>
              </a:lnSpc>
            </a:pPr>
            <a:r>
              <a:rPr lang="en-US" sz="4000" b="1" u="sng" dirty="0" smtClean="0"/>
              <a:t>Notification  No.  </a:t>
            </a:r>
          </a:p>
          <a:p>
            <a:pPr algn="ctr">
              <a:lnSpc>
                <a:spcPct val="150000"/>
              </a:lnSpc>
            </a:pPr>
            <a:r>
              <a:rPr lang="en-US" sz="4000" b="1" u="sng" dirty="0" smtClean="0"/>
              <a:t>438-CI/O/MM/84/(Pt-II)  </a:t>
            </a:r>
          </a:p>
          <a:p>
            <a:pPr algn="ctr">
              <a:lnSpc>
                <a:spcPct val="150000"/>
              </a:lnSpc>
            </a:pPr>
            <a:r>
              <a:rPr lang="en-US" sz="4000" b="1" u="sng" dirty="0" smtClean="0"/>
              <a:t>Dated      01 / 09 / 2016</a:t>
            </a:r>
            <a:endParaRPr lang="en-US" sz="4000"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458200" cy="1143000"/>
          </a:xfrm>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just"/>
            <a:r>
              <a:rPr lang="en-US" b="1" dirty="0" smtClean="0">
                <a:solidFill>
                  <a:schemeClr val="bg1"/>
                </a:solidFill>
              </a:rPr>
              <a:t> District Committee            Composition </a:t>
            </a:r>
            <a:endParaRPr lang="en-US" dirty="0"/>
          </a:p>
        </p:txBody>
      </p:sp>
      <p:sp>
        <p:nvSpPr>
          <p:cNvPr id="3" name="Striped Right Arrow 2"/>
          <p:cNvSpPr/>
          <p:nvPr/>
        </p:nvSpPr>
        <p:spPr>
          <a:xfrm>
            <a:off x="4953000" y="685800"/>
            <a:ext cx="533400" cy="332232"/>
          </a:xfrm>
          <a:prstGeom prst="striped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solidFill>
                <a:schemeClr val="bg1"/>
              </a:solidFill>
            </a:endParaRPr>
          </a:p>
        </p:txBody>
      </p:sp>
      <p:sp>
        <p:nvSpPr>
          <p:cNvPr id="26" name="TextBox 25"/>
          <p:cNvSpPr txBox="1"/>
          <p:nvPr/>
        </p:nvSpPr>
        <p:spPr>
          <a:xfrm>
            <a:off x="1752600" y="1905001"/>
            <a:ext cx="6019800" cy="387798"/>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nSpc>
                <a:spcPct val="80000"/>
              </a:lnSpc>
            </a:pPr>
            <a:r>
              <a:rPr lang="en-US" sz="2400" b="1" dirty="0" smtClean="0">
                <a:solidFill>
                  <a:schemeClr val="bg1"/>
                </a:solidFill>
              </a:rPr>
              <a:t>District   Magistrate  (Chairperson)</a:t>
            </a:r>
          </a:p>
        </p:txBody>
      </p:sp>
      <p:sp>
        <p:nvSpPr>
          <p:cNvPr id="27" name="TextBox 26"/>
          <p:cNvSpPr txBox="1"/>
          <p:nvPr/>
        </p:nvSpPr>
        <p:spPr>
          <a:xfrm>
            <a:off x="1752600" y="2362201"/>
            <a:ext cx="6019800" cy="387798"/>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nSpc>
                <a:spcPct val="80000"/>
              </a:lnSpc>
            </a:pPr>
            <a:r>
              <a:rPr lang="en-US" sz="2400" b="1" dirty="0" smtClean="0"/>
              <a:t>ADM &amp; DL &amp; LRO (Member  Secretary)</a:t>
            </a:r>
          </a:p>
        </p:txBody>
      </p:sp>
      <p:sp>
        <p:nvSpPr>
          <p:cNvPr id="28" name="Rectangle 27"/>
          <p:cNvSpPr/>
          <p:nvPr/>
        </p:nvSpPr>
        <p:spPr>
          <a:xfrm>
            <a:off x="1752600" y="2819401"/>
            <a:ext cx="6019800" cy="387798"/>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a:spAutoFit/>
          </a:bodyPr>
          <a:lstStyle/>
          <a:p>
            <a:pPr>
              <a:lnSpc>
                <a:spcPct val="80000"/>
              </a:lnSpc>
            </a:pPr>
            <a:r>
              <a:rPr lang="en-US" sz="2400" b="1" dirty="0" smtClean="0">
                <a:solidFill>
                  <a:schemeClr val="bg1"/>
                </a:solidFill>
              </a:rPr>
              <a:t>Divisional   Forest   Officer</a:t>
            </a:r>
          </a:p>
        </p:txBody>
      </p:sp>
      <p:sp>
        <p:nvSpPr>
          <p:cNvPr id="29" name="Rectangle 28"/>
          <p:cNvSpPr/>
          <p:nvPr/>
        </p:nvSpPr>
        <p:spPr>
          <a:xfrm>
            <a:off x="1752600" y="3276601"/>
            <a:ext cx="6019800" cy="387798"/>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a:spAutoFit/>
          </a:bodyPr>
          <a:lstStyle/>
          <a:p>
            <a:pPr>
              <a:lnSpc>
                <a:spcPct val="80000"/>
              </a:lnSpc>
            </a:pPr>
            <a:r>
              <a:rPr lang="en-US" sz="2400" b="1" dirty="0" smtClean="0">
                <a:solidFill>
                  <a:schemeClr val="bg1"/>
                </a:solidFill>
              </a:rPr>
              <a:t>Mining   Officer  of  the  District</a:t>
            </a:r>
          </a:p>
        </p:txBody>
      </p:sp>
      <p:sp>
        <p:nvSpPr>
          <p:cNvPr id="30" name="Rectangle 29"/>
          <p:cNvSpPr/>
          <p:nvPr/>
        </p:nvSpPr>
        <p:spPr>
          <a:xfrm>
            <a:off x="1752600" y="3733801"/>
            <a:ext cx="6019800" cy="387798"/>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a:spAutoFit/>
          </a:bodyPr>
          <a:lstStyle/>
          <a:p>
            <a:pPr>
              <a:lnSpc>
                <a:spcPct val="80000"/>
              </a:lnSpc>
            </a:pPr>
            <a:r>
              <a:rPr lang="en-US" sz="2400" b="1" dirty="0" smtClean="0">
                <a:solidFill>
                  <a:schemeClr val="bg1"/>
                </a:solidFill>
              </a:rPr>
              <a:t>All  Sub – Divisional  Officers</a:t>
            </a:r>
          </a:p>
        </p:txBody>
      </p:sp>
      <p:sp>
        <p:nvSpPr>
          <p:cNvPr id="31" name="Rectangle 30"/>
          <p:cNvSpPr/>
          <p:nvPr/>
        </p:nvSpPr>
        <p:spPr>
          <a:xfrm>
            <a:off x="1752600" y="4191001"/>
            <a:ext cx="6019800" cy="387798"/>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a:spAutoFit/>
          </a:bodyPr>
          <a:lstStyle/>
          <a:p>
            <a:pPr>
              <a:lnSpc>
                <a:spcPct val="80000"/>
              </a:lnSpc>
            </a:pPr>
            <a:r>
              <a:rPr lang="en-US" sz="2400" b="1" dirty="0" smtClean="0">
                <a:solidFill>
                  <a:schemeClr val="bg1"/>
                </a:solidFill>
              </a:rPr>
              <a:t>Executive  Engineer ,  I &amp; W   </a:t>
            </a:r>
            <a:r>
              <a:rPr lang="en-US" sz="2400" b="1" dirty="0" err="1" smtClean="0">
                <a:solidFill>
                  <a:schemeClr val="bg1"/>
                </a:solidFill>
              </a:rPr>
              <a:t>Deptt</a:t>
            </a:r>
            <a:endParaRPr lang="en-US" sz="2400" b="1" dirty="0" smtClean="0">
              <a:solidFill>
                <a:schemeClr val="bg1"/>
              </a:solidFill>
            </a:endParaRPr>
          </a:p>
        </p:txBody>
      </p:sp>
      <p:sp>
        <p:nvSpPr>
          <p:cNvPr id="32" name="Rectangle 31"/>
          <p:cNvSpPr/>
          <p:nvPr/>
        </p:nvSpPr>
        <p:spPr>
          <a:xfrm>
            <a:off x="1752600" y="4648200"/>
            <a:ext cx="6007414" cy="387798"/>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none">
            <a:spAutoFit/>
          </a:bodyPr>
          <a:lstStyle/>
          <a:p>
            <a:pPr>
              <a:lnSpc>
                <a:spcPct val="80000"/>
              </a:lnSpc>
            </a:pPr>
            <a:r>
              <a:rPr lang="en-US" sz="2400" b="1" dirty="0" smtClean="0">
                <a:solidFill>
                  <a:schemeClr val="bg1"/>
                </a:solidFill>
              </a:rPr>
              <a:t>Executive Engineer , PWD (nominated by DM</a:t>
            </a:r>
            <a:r>
              <a:rPr lang="en-US" sz="2400" dirty="0" smtClean="0">
                <a:solidFill>
                  <a:schemeClr val="bg1"/>
                </a:solidFill>
              </a:rPr>
              <a:t>)</a:t>
            </a:r>
          </a:p>
        </p:txBody>
      </p:sp>
      <p:sp>
        <p:nvSpPr>
          <p:cNvPr id="33" name="Rectangle 32"/>
          <p:cNvSpPr/>
          <p:nvPr/>
        </p:nvSpPr>
        <p:spPr>
          <a:xfrm>
            <a:off x="1752600" y="5105401"/>
            <a:ext cx="6019800" cy="387798"/>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a:spAutoFit/>
          </a:bodyPr>
          <a:lstStyle/>
          <a:p>
            <a:pPr>
              <a:lnSpc>
                <a:spcPct val="80000"/>
              </a:lnSpc>
            </a:pPr>
            <a:r>
              <a:rPr lang="en-US" sz="2400" b="1" dirty="0" smtClean="0">
                <a:solidFill>
                  <a:schemeClr val="bg1"/>
                </a:solidFill>
              </a:rPr>
              <a:t>Representative   of   the   W B P C B</a:t>
            </a:r>
          </a:p>
        </p:txBody>
      </p:sp>
      <p:sp>
        <p:nvSpPr>
          <p:cNvPr id="34" name="Rectangle 33"/>
          <p:cNvSpPr/>
          <p:nvPr/>
        </p:nvSpPr>
        <p:spPr>
          <a:xfrm>
            <a:off x="1752600" y="5562601"/>
            <a:ext cx="6019800" cy="387798"/>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a:spAutoFit/>
          </a:bodyPr>
          <a:lstStyle/>
          <a:p>
            <a:pPr>
              <a:lnSpc>
                <a:spcPct val="80000"/>
              </a:lnSpc>
            </a:pPr>
            <a:r>
              <a:rPr lang="en-US" sz="2400" b="1" dirty="0" smtClean="0">
                <a:solidFill>
                  <a:schemeClr val="bg1"/>
                </a:solidFill>
              </a:rPr>
              <a:t>Geologist    of   S W I D</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2000" fill="hold"/>
                                        <p:tgtEl>
                                          <p:spTgt spid="26"/>
                                        </p:tgtEl>
                                        <p:attrNameLst>
                                          <p:attrName>ppt_x</p:attrName>
                                        </p:attrNameLst>
                                      </p:cBhvr>
                                      <p:tavLst>
                                        <p:tav tm="0">
                                          <p:val>
                                            <p:strVal val="0-#ppt_w/2"/>
                                          </p:val>
                                        </p:tav>
                                        <p:tav tm="100000">
                                          <p:val>
                                            <p:strVal val="#ppt_x"/>
                                          </p:val>
                                        </p:tav>
                                      </p:tavLst>
                                    </p:anim>
                                    <p:anim calcmode="lin" valueType="num">
                                      <p:cBhvr additive="base">
                                        <p:cTn id="8" dur="20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8"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2000" fill="hold"/>
                                        <p:tgtEl>
                                          <p:spTgt spid="27"/>
                                        </p:tgtEl>
                                        <p:attrNameLst>
                                          <p:attrName>ppt_x</p:attrName>
                                        </p:attrNameLst>
                                      </p:cBhvr>
                                      <p:tavLst>
                                        <p:tav tm="0">
                                          <p:val>
                                            <p:strVal val="0-#ppt_w/2"/>
                                          </p:val>
                                        </p:tav>
                                        <p:tav tm="100000">
                                          <p:val>
                                            <p:strVal val="#ppt_x"/>
                                          </p:val>
                                        </p:tav>
                                      </p:tavLst>
                                    </p:anim>
                                    <p:anim calcmode="lin" valueType="num">
                                      <p:cBhvr additive="base">
                                        <p:cTn id="13" dur="20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4000"/>
                            </p:stCondLst>
                            <p:childTnLst>
                              <p:par>
                                <p:cTn id="15" presetID="2" presetClass="entr" presetSubtype="8"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2000" fill="hold"/>
                                        <p:tgtEl>
                                          <p:spTgt spid="28"/>
                                        </p:tgtEl>
                                        <p:attrNameLst>
                                          <p:attrName>ppt_x</p:attrName>
                                        </p:attrNameLst>
                                      </p:cBhvr>
                                      <p:tavLst>
                                        <p:tav tm="0">
                                          <p:val>
                                            <p:strVal val="0-#ppt_w/2"/>
                                          </p:val>
                                        </p:tav>
                                        <p:tav tm="100000">
                                          <p:val>
                                            <p:strVal val="#ppt_x"/>
                                          </p:val>
                                        </p:tav>
                                      </p:tavLst>
                                    </p:anim>
                                    <p:anim calcmode="lin" valueType="num">
                                      <p:cBhvr additive="base">
                                        <p:cTn id="18" dur="2000" fill="hold"/>
                                        <p:tgtEl>
                                          <p:spTgt spid="28"/>
                                        </p:tgtEl>
                                        <p:attrNameLst>
                                          <p:attrName>ppt_y</p:attrName>
                                        </p:attrNameLst>
                                      </p:cBhvr>
                                      <p:tavLst>
                                        <p:tav tm="0">
                                          <p:val>
                                            <p:strVal val="#ppt_y"/>
                                          </p:val>
                                        </p:tav>
                                        <p:tav tm="100000">
                                          <p:val>
                                            <p:strVal val="#ppt_y"/>
                                          </p:val>
                                        </p:tav>
                                      </p:tavLst>
                                    </p:anim>
                                  </p:childTnLst>
                                </p:cTn>
                              </p:par>
                            </p:childTnLst>
                          </p:cTn>
                        </p:par>
                        <p:par>
                          <p:cTn id="19" fill="hold">
                            <p:stCondLst>
                              <p:cond delay="6000"/>
                            </p:stCondLst>
                            <p:childTnLst>
                              <p:par>
                                <p:cTn id="20" presetID="2" presetClass="entr" presetSubtype="8"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2000" fill="hold"/>
                                        <p:tgtEl>
                                          <p:spTgt spid="29"/>
                                        </p:tgtEl>
                                        <p:attrNameLst>
                                          <p:attrName>ppt_x</p:attrName>
                                        </p:attrNameLst>
                                      </p:cBhvr>
                                      <p:tavLst>
                                        <p:tav tm="0">
                                          <p:val>
                                            <p:strVal val="0-#ppt_w/2"/>
                                          </p:val>
                                        </p:tav>
                                        <p:tav tm="100000">
                                          <p:val>
                                            <p:strVal val="#ppt_x"/>
                                          </p:val>
                                        </p:tav>
                                      </p:tavLst>
                                    </p:anim>
                                    <p:anim calcmode="lin" valueType="num">
                                      <p:cBhvr additive="base">
                                        <p:cTn id="23" dur="2000" fill="hold"/>
                                        <p:tgtEl>
                                          <p:spTgt spid="29"/>
                                        </p:tgtEl>
                                        <p:attrNameLst>
                                          <p:attrName>ppt_y</p:attrName>
                                        </p:attrNameLst>
                                      </p:cBhvr>
                                      <p:tavLst>
                                        <p:tav tm="0">
                                          <p:val>
                                            <p:strVal val="#ppt_y"/>
                                          </p:val>
                                        </p:tav>
                                        <p:tav tm="100000">
                                          <p:val>
                                            <p:strVal val="#ppt_y"/>
                                          </p:val>
                                        </p:tav>
                                      </p:tavLst>
                                    </p:anim>
                                  </p:childTnLst>
                                </p:cTn>
                              </p:par>
                            </p:childTnLst>
                          </p:cTn>
                        </p:par>
                        <p:par>
                          <p:cTn id="24" fill="hold">
                            <p:stCondLst>
                              <p:cond delay="8000"/>
                            </p:stCondLst>
                            <p:childTnLst>
                              <p:par>
                                <p:cTn id="25" presetID="2" presetClass="entr" presetSubtype="8"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2000" fill="hold"/>
                                        <p:tgtEl>
                                          <p:spTgt spid="30"/>
                                        </p:tgtEl>
                                        <p:attrNameLst>
                                          <p:attrName>ppt_x</p:attrName>
                                        </p:attrNameLst>
                                      </p:cBhvr>
                                      <p:tavLst>
                                        <p:tav tm="0">
                                          <p:val>
                                            <p:strVal val="0-#ppt_w/2"/>
                                          </p:val>
                                        </p:tav>
                                        <p:tav tm="100000">
                                          <p:val>
                                            <p:strVal val="#ppt_x"/>
                                          </p:val>
                                        </p:tav>
                                      </p:tavLst>
                                    </p:anim>
                                    <p:anim calcmode="lin" valueType="num">
                                      <p:cBhvr additive="base">
                                        <p:cTn id="28" dur="2000" fill="hold"/>
                                        <p:tgtEl>
                                          <p:spTgt spid="30"/>
                                        </p:tgtEl>
                                        <p:attrNameLst>
                                          <p:attrName>ppt_y</p:attrName>
                                        </p:attrNameLst>
                                      </p:cBhvr>
                                      <p:tavLst>
                                        <p:tav tm="0">
                                          <p:val>
                                            <p:strVal val="#ppt_y"/>
                                          </p:val>
                                        </p:tav>
                                        <p:tav tm="100000">
                                          <p:val>
                                            <p:strVal val="#ppt_y"/>
                                          </p:val>
                                        </p:tav>
                                      </p:tavLst>
                                    </p:anim>
                                  </p:childTnLst>
                                </p:cTn>
                              </p:par>
                            </p:childTnLst>
                          </p:cTn>
                        </p:par>
                        <p:par>
                          <p:cTn id="29" fill="hold">
                            <p:stCondLst>
                              <p:cond delay="10000"/>
                            </p:stCondLst>
                            <p:childTnLst>
                              <p:par>
                                <p:cTn id="30" presetID="2" presetClass="entr" presetSubtype="8"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2000" fill="hold"/>
                                        <p:tgtEl>
                                          <p:spTgt spid="31"/>
                                        </p:tgtEl>
                                        <p:attrNameLst>
                                          <p:attrName>ppt_x</p:attrName>
                                        </p:attrNameLst>
                                      </p:cBhvr>
                                      <p:tavLst>
                                        <p:tav tm="0">
                                          <p:val>
                                            <p:strVal val="0-#ppt_w/2"/>
                                          </p:val>
                                        </p:tav>
                                        <p:tav tm="100000">
                                          <p:val>
                                            <p:strVal val="#ppt_x"/>
                                          </p:val>
                                        </p:tav>
                                      </p:tavLst>
                                    </p:anim>
                                    <p:anim calcmode="lin" valueType="num">
                                      <p:cBhvr additive="base">
                                        <p:cTn id="33" dur="2000" fill="hold"/>
                                        <p:tgtEl>
                                          <p:spTgt spid="31"/>
                                        </p:tgtEl>
                                        <p:attrNameLst>
                                          <p:attrName>ppt_y</p:attrName>
                                        </p:attrNameLst>
                                      </p:cBhvr>
                                      <p:tavLst>
                                        <p:tav tm="0">
                                          <p:val>
                                            <p:strVal val="#ppt_y"/>
                                          </p:val>
                                        </p:tav>
                                        <p:tav tm="100000">
                                          <p:val>
                                            <p:strVal val="#ppt_y"/>
                                          </p:val>
                                        </p:tav>
                                      </p:tavLst>
                                    </p:anim>
                                  </p:childTnLst>
                                </p:cTn>
                              </p:par>
                            </p:childTnLst>
                          </p:cTn>
                        </p:par>
                        <p:par>
                          <p:cTn id="34" fill="hold">
                            <p:stCondLst>
                              <p:cond delay="12000"/>
                            </p:stCondLst>
                            <p:childTnLst>
                              <p:par>
                                <p:cTn id="35" presetID="2" presetClass="entr" presetSubtype="8"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2000" fill="hold"/>
                                        <p:tgtEl>
                                          <p:spTgt spid="32"/>
                                        </p:tgtEl>
                                        <p:attrNameLst>
                                          <p:attrName>ppt_x</p:attrName>
                                        </p:attrNameLst>
                                      </p:cBhvr>
                                      <p:tavLst>
                                        <p:tav tm="0">
                                          <p:val>
                                            <p:strVal val="0-#ppt_w/2"/>
                                          </p:val>
                                        </p:tav>
                                        <p:tav tm="100000">
                                          <p:val>
                                            <p:strVal val="#ppt_x"/>
                                          </p:val>
                                        </p:tav>
                                      </p:tavLst>
                                    </p:anim>
                                    <p:anim calcmode="lin" valueType="num">
                                      <p:cBhvr additive="base">
                                        <p:cTn id="38" dur="2000" fill="hold"/>
                                        <p:tgtEl>
                                          <p:spTgt spid="32"/>
                                        </p:tgtEl>
                                        <p:attrNameLst>
                                          <p:attrName>ppt_y</p:attrName>
                                        </p:attrNameLst>
                                      </p:cBhvr>
                                      <p:tavLst>
                                        <p:tav tm="0">
                                          <p:val>
                                            <p:strVal val="#ppt_y"/>
                                          </p:val>
                                        </p:tav>
                                        <p:tav tm="100000">
                                          <p:val>
                                            <p:strVal val="#ppt_y"/>
                                          </p:val>
                                        </p:tav>
                                      </p:tavLst>
                                    </p:anim>
                                  </p:childTnLst>
                                </p:cTn>
                              </p:par>
                            </p:childTnLst>
                          </p:cTn>
                        </p:par>
                        <p:par>
                          <p:cTn id="39" fill="hold">
                            <p:stCondLst>
                              <p:cond delay="14000"/>
                            </p:stCondLst>
                            <p:childTnLst>
                              <p:par>
                                <p:cTn id="40" presetID="2" presetClass="entr" presetSubtype="8"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2000" fill="hold"/>
                                        <p:tgtEl>
                                          <p:spTgt spid="33"/>
                                        </p:tgtEl>
                                        <p:attrNameLst>
                                          <p:attrName>ppt_x</p:attrName>
                                        </p:attrNameLst>
                                      </p:cBhvr>
                                      <p:tavLst>
                                        <p:tav tm="0">
                                          <p:val>
                                            <p:strVal val="0-#ppt_w/2"/>
                                          </p:val>
                                        </p:tav>
                                        <p:tav tm="100000">
                                          <p:val>
                                            <p:strVal val="#ppt_x"/>
                                          </p:val>
                                        </p:tav>
                                      </p:tavLst>
                                    </p:anim>
                                    <p:anim calcmode="lin" valueType="num">
                                      <p:cBhvr additive="base">
                                        <p:cTn id="43" dur="2000" fill="hold"/>
                                        <p:tgtEl>
                                          <p:spTgt spid="33"/>
                                        </p:tgtEl>
                                        <p:attrNameLst>
                                          <p:attrName>ppt_y</p:attrName>
                                        </p:attrNameLst>
                                      </p:cBhvr>
                                      <p:tavLst>
                                        <p:tav tm="0">
                                          <p:val>
                                            <p:strVal val="#ppt_y"/>
                                          </p:val>
                                        </p:tav>
                                        <p:tav tm="100000">
                                          <p:val>
                                            <p:strVal val="#ppt_y"/>
                                          </p:val>
                                        </p:tav>
                                      </p:tavLst>
                                    </p:anim>
                                  </p:childTnLst>
                                </p:cTn>
                              </p:par>
                            </p:childTnLst>
                          </p:cTn>
                        </p:par>
                        <p:par>
                          <p:cTn id="44" fill="hold">
                            <p:stCondLst>
                              <p:cond delay="16000"/>
                            </p:stCondLst>
                            <p:childTnLst>
                              <p:par>
                                <p:cTn id="45" presetID="2" presetClass="entr" presetSubtype="8"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2000" fill="hold"/>
                                        <p:tgtEl>
                                          <p:spTgt spid="34"/>
                                        </p:tgtEl>
                                        <p:attrNameLst>
                                          <p:attrName>ppt_x</p:attrName>
                                        </p:attrNameLst>
                                      </p:cBhvr>
                                      <p:tavLst>
                                        <p:tav tm="0">
                                          <p:val>
                                            <p:strVal val="0-#ppt_w/2"/>
                                          </p:val>
                                        </p:tav>
                                        <p:tav tm="100000">
                                          <p:val>
                                            <p:strVal val="#ppt_x"/>
                                          </p:val>
                                        </p:tav>
                                      </p:tavLst>
                                    </p:anim>
                                    <p:anim calcmode="lin" valueType="num">
                                      <p:cBhvr additive="base">
                                        <p:cTn id="48" dur="2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solidFill>
                  <a:schemeClr val="bg1"/>
                </a:solidFill>
              </a:rPr>
              <a:t>Function  of  District Committee</a:t>
            </a:r>
            <a:endParaRPr lang="en-US" b="1" dirty="0">
              <a:solidFill>
                <a:schemeClr val="bg1"/>
              </a:solidFill>
            </a:endParaRPr>
          </a:p>
        </p:txBody>
      </p:sp>
      <p:sp>
        <p:nvSpPr>
          <p:cNvPr id="3" name="TextBox 2"/>
          <p:cNvSpPr txBox="1"/>
          <p:nvPr/>
        </p:nvSpPr>
        <p:spPr>
          <a:xfrm>
            <a:off x="838200" y="2362201"/>
            <a:ext cx="7391400" cy="347787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4400" b="1" dirty="0" smtClean="0">
                <a:solidFill>
                  <a:schemeClr val="bg1"/>
                </a:solidFill>
              </a:rPr>
              <a:t>Conduct    of    entire     Auction      process       starting          from    </a:t>
            </a:r>
            <a:r>
              <a:rPr lang="en-US" sz="4400" b="1" dirty="0" smtClean="0">
                <a:solidFill>
                  <a:srgbClr val="FF0000"/>
                </a:solidFill>
              </a:rPr>
              <a:t>selection    </a:t>
            </a:r>
            <a:r>
              <a:rPr lang="en-US" sz="4400" b="1" dirty="0" smtClean="0">
                <a:solidFill>
                  <a:schemeClr val="bg1"/>
                </a:solidFill>
              </a:rPr>
              <a:t>of    mineral  block   till  declaration  of   the   </a:t>
            </a:r>
            <a:r>
              <a:rPr lang="en-US" sz="4400" b="1" dirty="0" smtClean="0">
                <a:solidFill>
                  <a:srgbClr val="FF0000"/>
                </a:solidFill>
              </a:rPr>
              <a:t>Successful Bidder</a:t>
            </a:r>
            <a:endParaRPr lang="en-US" sz="4400" b="1" dirty="0">
              <a:solidFill>
                <a:srgbClr val="FF0000"/>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b="1" dirty="0" smtClean="0">
                <a:solidFill>
                  <a:schemeClr val="bg1"/>
                </a:solidFill>
              </a:rPr>
              <a:t>Rule 5 : Prerequisites for Auction of mining Lease</a:t>
            </a:r>
            <a:endParaRPr lang="en-US" b="1" dirty="0">
              <a:solidFill>
                <a:schemeClr val="bg1"/>
              </a:solidFill>
            </a:endParaRPr>
          </a:p>
        </p:txBody>
      </p:sp>
      <p:sp>
        <p:nvSpPr>
          <p:cNvPr id="6" name="TextBox 5"/>
          <p:cNvSpPr txBox="1"/>
          <p:nvPr/>
        </p:nvSpPr>
        <p:spPr>
          <a:xfrm>
            <a:off x="762000" y="2133601"/>
            <a:ext cx="7467600" cy="646331"/>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3600" b="1" dirty="0" smtClean="0">
                <a:solidFill>
                  <a:schemeClr val="bg1"/>
                </a:solidFill>
              </a:rPr>
              <a:t>Identification  of  mineral blocks</a:t>
            </a:r>
            <a:endParaRPr lang="en-US" sz="3600" b="1" dirty="0">
              <a:solidFill>
                <a:schemeClr val="bg1"/>
              </a:solidFill>
            </a:endParaRPr>
          </a:p>
        </p:txBody>
      </p:sp>
      <p:sp>
        <p:nvSpPr>
          <p:cNvPr id="8" name="Rectangle 7"/>
          <p:cNvSpPr/>
          <p:nvPr/>
        </p:nvSpPr>
        <p:spPr>
          <a:xfrm>
            <a:off x="914400" y="3810001"/>
            <a:ext cx="7315200" cy="646331"/>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en-US" sz="3600" b="1" dirty="0" smtClean="0">
                <a:solidFill>
                  <a:schemeClr val="bg1"/>
                </a:solidFill>
              </a:rPr>
              <a:t>Demarcation  of  the  mineral  blocks</a:t>
            </a:r>
            <a:endParaRPr lang="en-US" sz="3600" b="1" dirty="0">
              <a:solidFill>
                <a:schemeClr val="bg1"/>
              </a:solidFill>
            </a:endParaRPr>
          </a:p>
        </p:txBody>
      </p:sp>
      <p:sp>
        <p:nvSpPr>
          <p:cNvPr id="12" name="TextBox 11"/>
          <p:cNvSpPr txBox="1"/>
          <p:nvPr/>
        </p:nvSpPr>
        <p:spPr>
          <a:xfrm>
            <a:off x="914400" y="5410201"/>
            <a:ext cx="7239000" cy="646331"/>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3600" b="1" dirty="0" smtClean="0">
                <a:solidFill>
                  <a:schemeClr val="bg1"/>
                </a:solidFill>
              </a:rPr>
              <a:t>Proof  of  mineral  content</a:t>
            </a:r>
            <a:endParaRPr lang="en-US" sz="3600" b="1" dirty="0">
              <a:solidFill>
                <a:schemeClr val="bg1"/>
              </a:solidFill>
            </a:endParaRPr>
          </a:p>
        </p:txBody>
      </p:sp>
      <p:sp>
        <p:nvSpPr>
          <p:cNvPr id="14" name="Down Arrow 13"/>
          <p:cNvSpPr/>
          <p:nvPr/>
        </p:nvSpPr>
        <p:spPr>
          <a:xfrm>
            <a:off x="4419600" y="2971800"/>
            <a:ext cx="3810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p:cNvSpPr/>
          <p:nvPr/>
        </p:nvSpPr>
        <p:spPr>
          <a:xfrm>
            <a:off x="4419600" y="4648200"/>
            <a:ext cx="3810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1000" fill="hold"/>
                                        <p:tgtEl>
                                          <p:spTgt spid="14"/>
                                        </p:tgtEl>
                                        <p:attrNameLst>
                                          <p:attrName>ppt_x</p:attrName>
                                        </p:attrNameLst>
                                      </p:cBhvr>
                                      <p:tavLst>
                                        <p:tav tm="0">
                                          <p:val>
                                            <p:strVal val="#ppt_x"/>
                                          </p:val>
                                        </p:tav>
                                        <p:tav tm="100000">
                                          <p:val>
                                            <p:strVal val="#ppt_x"/>
                                          </p:val>
                                        </p:tav>
                                      </p:tavLst>
                                    </p:anim>
                                    <p:anim calcmode="lin" valueType="num">
                                      <p:cBhvr additive="base">
                                        <p:cTn id="13" dur="1000" fill="hold"/>
                                        <p:tgtEl>
                                          <p:spTgt spid="14"/>
                                        </p:tgtEl>
                                        <p:attrNameLst>
                                          <p:attrName>ppt_y</p:attrName>
                                        </p:attrNameLst>
                                      </p:cBhvr>
                                      <p:tavLst>
                                        <p:tav tm="0">
                                          <p:val>
                                            <p:strVal val="1+#ppt_h/2"/>
                                          </p:val>
                                        </p:tav>
                                        <p:tav tm="100000">
                                          <p:val>
                                            <p:strVal val="#ppt_y"/>
                                          </p:val>
                                        </p:tav>
                                      </p:tavLst>
                                    </p:anim>
                                  </p:childTnLst>
                                </p:cTn>
                              </p:par>
                            </p:childTnLst>
                          </p:cTn>
                        </p:par>
                        <p:par>
                          <p:cTn id="14" fill="hold">
                            <p:stCondLst>
                              <p:cond delay="3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000" fill="hold"/>
                                        <p:tgtEl>
                                          <p:spTgt spid="8"/>
                                        </p:tgtEl>
                                        <p:attrNameLst>
                                          <p:attrName>ppt_x</p:attrName>
                                        </p:attrNameLst>
                                      </p:cBhvr>
                                      <p:tavLst>
                                        <p:tav tm="0">
                                          <p:val>
                                            <p:strVal val="0-#ppt_w/2"/>
                                          </p:val>
                                        </p:tav>
                                        <p:tav tm="100000">
                                          <p:val>
                                            <p:strVal val="#ppt_x"/>
                                          </p:val>
                                        </p:tav>
                                      </p:tavLst>
                                    </p:anim>
                                    <p:anim calcmode="lin" valueType="num">
                                      <p:cBhvr additive="base">
                                        <p:cTn id="18" dur="20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5000"/>
                            </p:stCondLst>
                            <p:childTnLst>
                              <p:par>
                                <p:cTn id="20" presetID="2" presetClass="entr" presetSubtype="4"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000" fill="hold"/>
                                        <p:tgtEl>
                                          <p:spTgt spid="15"/>
                                        </p:tgtEl>
                                        <p:attrNameLst>
                                          <p:attrName>ppt_x</p:attrName>
                                        </p:attrNameLst>
                                      </p:cBhvr>
                                      <p:tavLst>
                                        <p:tav tm="0">
                                          <p:val>
                                            <p:strVal val="#ppt_x"/>
                                          </p:val>
                                        </p:tav>
                                        <p:tav tm="100000">
                                          <p:val>
                                            <p:strVal val="#ppt_x"/>
                                          </p:val>
                                        </p:tav>
                                      </p:tavLst>
                                    </p:anim>
                                    <p:anim calcmode="lin" valueType="num">
                                      <p:cBhvr additive="base">
                                        <p:cTn id="23" dur="1000" fill="hold"/>
                                        <p:tgtEl>
                                          <p:spTgt spid="15"/>
                                        </p:tgtEl>
                                        <p:attrNameLst>
                                          <p:attrName>ppt_y</p:attrName>
                                        </p:attrNameLst>
                                      </p:cBhvr>
                                      <p:tavLst>
                                        <p:tav tm="0">
                                          <p:val>
                                            <p:strVal val="1+#ppt_h/2"/>
                                          </p:val>
                                        </p:tav>
                                        <p:tav tm="100000">
                                          <p:val>
                                            <p:strVal val="#ppt_y"/>
                                          </p:val>
                                        </p:tav>
                                      </p:tavLst>
                                    </p:anim>
                                  </p:childTnLst>
                                </p:cTn>
                              </p:par>
                            </p:childTnLst>
                          </p:cTn>
                        </p:par>
                        <p:par>
                          <p:cTn id="24" fill="hold">
                            <p:stCondLst>
                              <p:cond delay="6000"/>
                            </p:stCondLst>
                            <p:childTnLst>
                              <p:par>
                                <p:cTn id="25" presetID="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2000" fill="hold"/>
                                        <p:tgtEl>
                                          <p:spTgt spid="12"/>
                                        </p:tgtEl>
                                        <p:attrNameLst>
                                          <p:attrName>ppt_x</p:attrName>
                                        </p:attrNameLst>
                                      </p:cBhvr>
                                      <p:tavLst>
                                        <p:tav tm="0">
                                          <p:val>
                                            <p:strVal val="0-#ppt_w/2"/>
                                          </p:val>
                                        </p:tav>
                                        <p:tav tm="100000">
                                          <p:val>
                                            <p:strVal val="#ppt_x"/>
                                          </p:val>
                                        </p:tav>
                                      </p:tavLst>
                                    </p:anim>
                                    <p:anim calcmode="lin" valueType="num">
                                      <p:cBhvr additive="base">
                                        <p:cTn id="28" dur="2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2" grpId="0" animBg="1"/>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t>Rule 6 : Eligibility for Mining</a:t>
            </a:r>
            <a:endParaRPr lang="en-US" dirty="0"/>
          </a:p>
        </p:txBody>
      </p:sp>
      <p:sp>
        <p:nvSpPr>
          <p:cNvPr id="3" name="Pentagon 2"/>
          <p:cNvSpPr/>
          <p:nvPr/>
        </p:nvSpPr>
        <p:spPr>
          <a:xfrm>
            <a:off x="457200" y="2209800"/>
            <a:ext cx="609600" cy="304800"/>
          </a:xfrm>
          <a:prstGeom prst="homePlate">
            <a:avLst/>
          </a:prstGeom>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4" name="TextBox 3"/>
          <p:cNvSpPr txBox="1"/>
          <p:nvPr/>
        </p:nvSpPr>
        <p:spPr>
          <a:xfrm>
            <a:off x="1219200" y="1752601"/>
            <a:ext cx="7467600" cy="1200329"/>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r>
              <a:rPr lang="en-US" sz="3600" b="1" dirty="0" smtClean="0"/>
              <a:t>Persons </a:t>
            </a:r>
            <a:r>
              <a:rPr lang="en-US" sz="3600" b="1" dirty="0" err="1" smtClean="0"/>
              <a:t>perticipating</a:t>
            </a:r>
            <a:r>
              <a:rPr lang="en-US" sz="3600" b="1" dirty="0" smtClean="0"/>
              <a:t> in auction must be an </a:t>
            </a:r>
            <a:r>
              <a:rPr lang="en-US" sz="3600" b="1" dirty="0" smtClean="0">
                <a:solidFill>
                  <a:srgbClr val="FF0000"/>
                </a:solidFill>
              </a:rPr>
              <a:t>Indian National</a:t>
            </a:r>
            <a:endParaRPr lang="en-US" sz="3600" b="1" dirty="0">
              <a:solidFill>
                <a:srgbClr val="FF0000"/>
              </a:solidFill>
            </a:endParaRPr>
          </a:p>
        </p:txBody>
      </p:sp>
      <p:sp>
        <p:nvSpPr>
          <p:cNvPr id="5" name="Pentagon 4"/>
          <p:cNvSpPr/>
          <p:nvPr/>
        </p:nvSpPr>
        <p:spPr>
          <a:xfrm>
            <a:off x="381000" y="4038600"/>
            <a:ext cx="609600" cy="304800"/>
          </a:xfrm>
          <a:prstGeom prst="homePlate">
            <a:avLst/>
          </a:prstGeom>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219200" y="3429000"/>
            <a:ext cx="7467600" cy="1569660"/>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r>
              <a:rPr lang="en-US" sz="3200" b="1" dirty="0" smtClean="0"/>
              <a:t>Persons </a:t>
            </a:r>
            <a:r>
              <a:rPr lang="en-US" sz="3200" b="1" dirty="0" err="1" smtClean="0"/>
              <a:t>perticipating</a:t>
            </a:r>
            <a:r>
              <a:rPr lang="en-US" sz="3200" b="1" dirty="0" smtClean="0"/>
              <a:t> in auction must be </a:t>
            </a:r>
            <a:r>
              <a:rPr lang="en-US" sz="3200" b="1" dirty="0" smtClean="0">
                <a:solidFill>
                  <a:srgbClr val="FF0000"/>
                </a:solidFill>
              </a:rPr>
              <a:t>technically</a:t>
            </a:r>
            <a:r>
              <a:rPr lang="en-US" sz="3200" b="1" dirty="0" smtClean="0"/>
              <a:t>  &amp;  </a:t>
            </a:r>
            <a:r>
              <a:rPr lang="en-US" sz="3200" b="1" dirty="0" smtClean="0">
                <a:solidFill>
                  <a:srgbClr val="FF0000"/>
                </a:solidFill>
              </a:rPr>
              <a:t>financially</a:t>
            </a:r>
            <a:r>
              <a:rPr lang="en-US" sz="3200" b="1" dirty="0" smtClean="0"/>
              <a:t> qualified as determined by the District Committee</a:t>
            </a:r>
            <a:endParaRPr lang="en-US" sz="3200" b="1" dirty="0"/>
          </a:p>
        </p:txBody>
      </p:sp>
      <p:sp>
        <p:nvSpPr>
          <p:cNvPr id="7" name="TextBox 6"/>
          <p:cNvSpPr txBox="1"/>
          <p:nvPr/>
        </p:nvSpPr>
        <p:spPr>
          <a:xfrm>
            <a:off x="1219200" y="5410201"/>
            <a:ext cx="7467600" cy="1200329"/>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3600" b="1" dirty="0" smtClean="0"/>
              <a:t>Meet the requirements as prescribed in the Mining Lease Deed</a:t>
            </a:r>
            <a:endParaRPr lang="en-US" sz="3600" b="1" dirty="0"/>
          </a:p>
        </p:txBody>
      </p:sp>
      <p:sp>
        <p:nvSpPr>
          <p:cNvPr id="8" name="Pentagon 7"/>
          <p:cNvSpPr/>
          <p:nvPr/>
        </p:nvSpPr>
        <p:spPr>
          <a:xfrm>
            <a:off x="381000" y="5867400"/>
            <a:ext cx="609600" cy="304800"/>
          </a:xfrm>
          <a:prstGeom prst="homePlate">
            <a:avLst/>
          </a:prstGeom>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1000" fill="hold"/>
                                        <p:tgtEl>
                                          <p:spTgt spid="4"/>
                                        </p:tgtEl>
                                        <p:attrNameLst>
                                          <p:attrName>ppt_x</p:attrName>
                                        </p:attrNameLst>
                                      </p:cBhvr>
                                      <p:tavLst>
                                        <p:tav tm="0">
                                          <p:val>
                                            <p:strVal val="#ppt_x"/>
                                          </p:val>
                                        </p:tav>
                                        <p:tav tm="100000">
                                          <p:val>
                                            <p:strVal val="#ppt_x"/>
                                          </p:val>
                                        </p:tav>
                                      </p:tavLst>
                                    </p:anim>
                                    <p:anim calcmode="lin" valueType="num">
                                      <p:cBhvr additive="base">
                                        <p:cTn id="23" dur="10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000" fill="hold"/>
                                        <p:tgtEl>
                                          <p:spTgt spid="6"/>
                                        </p:tgtEl>
                                        <p:attrNameLst>
                                          <p:attrName>ppt_x</p:attrName>
                                        </p:attrNameLst>
                                      </p:cBhvr>
                                      <p:tavLst>
                                        <p:tav tm="0">
                                          <p:val>
                                            <p:strVal val="#ppt_x"/>
                                          </p:val>
                                        </p:tav>
                                        <p:tav tm="100000">
                                          <p:val>
                                            <p:strVal val="#ppt_x"/>
                                          </p:val>
                                        </p:tav>
                                      </p:tavLst>
                                    </p:anim>
                                    <p:anim calcmode="lin" valueType="num">
                                      <p:cBhvr additive="base">
                                        <p:cTn id="28" dur="100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1000" fill="hold"/>
                                        <p:tgtEl>
                                          <p:spTgt spid="7"/>
                                        </p:tgtEl>
                                        <p:attrNameLst>
                                          <p:attrName>ppt_x</p:attrName>
                                        </p:attrNameLst>
                                      </p:cBhvr>
                                      <p:tavLst>
                                        <p:tav tm="0">
                                          <p:val>
                                            <p:strVal val="#ppt_x"/>
                                          </p:val>
                                        </p:tav>
                                        <p:tav tm="100000">
                                          <p:val>
                                            <p:strVal val="#ppt_x"/>
                                          </p:val>
                                        </p:tav>
                                      </p:tavLst>
                                    </p:anim>
                                    <p:anim calcmode="lin" valueType="num">
                                      <p:cBhvr additive="base">
                                        <p:cTn id="33"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sz="4800" b="1" dirty="0" smtClean="0">
                <a:solidFill>
                  <a:schemeClr val="bg1"/>
                </a:solidFill>
              </a:rPr>
              <a:t>Rule  8 : </a:t>
            </a:r>
            <a:r>
              <a:rPr lang="en-US" b="1" dirty="0" smtClean="0">
                <a:solidFill>
                  <a:schemeClr val="bg1"/>
                </a:solidFill>
              </a:rPr>
              <a:t>Bidding</a:t>
            </a:r>
            <a:r>
              <a:rPr lang="en-US" sz="4800" b="1" dirty="0" smtClean="0">
                <a:solidFill>
                  <a:schemeClr val="bg1"/>
                </a:solidFill>
              </a:rPr>
              <a:t> Parameters</a:t>
            </a:r>
            <a:endParaRPr lang="en-US" sz="4800" dirty="0">
              <a:solidFill>
                <a:schemeClr val="bg1"/>
              </a:solidFill>
            </a:endParaRPr>
          </a:p>
        </p:txBody>
      </p:sp>
      <p:sp>
        <p:nvSpPr>
          <p:cNvPr id="4" name="Pentagon 3"/>
          <p:cNvSpPr/>
          <p:nvPr/>
        </p:nvSpPr>
        <p:spPr>
          <a:xfrm>
            <a:off x="457200" y="2133600"/>
            <a:ext cx="609600" cy="304800"/>
          </a:xfrm>
          <a:prstGeom prst="homePlate">
            <a:avLst/>
          </a:prstGeom>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5" name="TextBox 4"/>
          <p:cNvSpPr txBox="1"/>
          <p:nvPr/>
        </p:nvSpPr>
        <p:spPr>
          <a:xfrm>
            <a:off x="1219200" y="1676401"/>
            <a:ext cx="7467600" cy="1200329"/>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r>
              <a:rPr lang="en-US" sz="3600" b="1" dirty="0" smtClean="0"/>
              <a:t>DC shall fix the Reserve Price (RP) for each Minor Mineral to be auctioned</a:t>
            </a:r>
            <a:endParaRPr lang="en-US" sz="3600" b="1" dirty="0">
              <a:solidFill>
                <a:srgbClr val="FF0000"/>
              </a:solidFill>
            </a:endParaRPr>
          </a:p>
        </p:txBody>
      </p:sp>
      <p:sp>
        <p:nvSpPr>
          <p:cNvPr id="6" name="Pentagon 5"/>
          <p:cNvSpPr/>
          <p:nvPr/>
        </p:nvSpPr>
        <p:spPr>
          <a:xfrm>
            <a:off x="533400" y="3886200"/>
            <a:ext cx="609600" cy="304800"/>
          </a:xfrm>
          <a:prstGeom prst="homePlate">
            <a:avLst/>
          </a:prstGeom>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7" name="TextBox 6"/>
          <p:cNvSpPr txBox="1"/>
          <p:nvPr/>
        </p:nvSpPr>
        <p:spPr>
          <a:xfrm>
            <a:off x="1295400" y="3200400"/>
            <a:ext cx="7467600" cy="1754326"/>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r>
              <a:rPr lang="en-US" sz="3600" b="1" dirty="0" smtClean="0"/>
              <a:t>The RP shall not be </a:t>
            </a:r>
            <a:r>
              <a:rPr lang="en-US" sz="3600" b="1" dirty="0" smtClean="0">
                <a:solidFill>
                  <a:srgbClr val="FF0000"/>
                </a:solidFill>
              </a:rPr>
              <a:t>below 75% </a:t>
            </a:r>
            <a:r>
              <a:rPr lang="en-US" sz="3600" b="1" dirty="0" smtClean="0"/>
              <a:t>of the value of the mineral </a:t>
            </a:r>
            <a:r>
              <a:rPr lang="en-US" sz="3600" b="1" dirty="0" err="1" smtClean="0"/>
              <a:t>despatched</a:t>
            </a:r>
            <a:r>
              <a:rPr lang="en-US" sz="3600" b="1" dirty="0" smtClean="0"/>
              <a:t> in rupee terms</a:t>
            </a:r>
            <a:endParaRPr lang="en-US" sz="3600" b="1" dirty="0">
              <a:solidFill>
                <a:srgbClr val="FF0000"/>
              </a:solidFill>
            </a:endParaRPr>
          </a:p>
        </p:txBody>
      </p:sp>
      <p:sp>
        <p:nvSpPr>
          <p:cNvPr id="8" name="Pentagon 7"/>
          <p:cNvSpPr/>
          <p:nvPr/>
        </p:nvSpPr>
        <p:spPr>
          <a:xfrm>
            <a:off x="457200" y="5715000"/>
            <a:ext cx="609600" cy="304800"/>
          </a:xfrm>
          <a:prstGeom prst="homePlate">
            <a:avLst/>
          </a:prstGeom>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9" name="TextBox 8"/>
          <p:cNvSpPr txBox="1"/>
          <p:nvPr/>
        </p:nvSpPr>
        <p:spPr>
          <a:xfrm>
            <a:off x="1219200" y="5334001"/>
            <a:ext cx="7467600" cy="1200329"/>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r>
              <a:rPr lang="en-US" sz="3600" b="1" dirty="0" smtClean="0"/>
              <a:t>Value of mineral = {</a:t>
            </a:r>
            <a:r>
              <a:rPr lang="en-US" sz="3600" b="1" dirty="0" smtClean="0">
                <a:solidFill>
                  <a:srgbClr val="FF0000"/>
                </a:solidFill>
              </a:rPr>
              <a:t>MM </a:t>
            </a:r>
            <a:r>
              <a:rPr lang="en-US" sz="3600" b="1" dirty="0" err="1" smtClean="0">
                <a:solidFill>
                  <a:srgbClr val="FF0000"/>
                </a:solidFill>
              </a:rPr>
              <a:t>despatched</a:t>
            </a:r>
            <a:r>
              <a:rPr lang="en-US" sz="3600" b="1" dirty="0" smtClean="0">
                <a:solidFill>
                  <a:srgbClr val="FF0000"/>
                </a:solidFill>
              </a:rPr>
              <a:t> in a month</a:t>
            </a:r>
            <a:r>
              <a:rPr lang="en-US" sz="3600" b="1" dirty="0" smtClean="0"/>
              <a:t>}  X  {</a:t>
            </a:r>
            <a:r>
              <a:rPr lang="en-US" sz="3600" b="1" dirty="0" smtClean="0">
                <a:solidFill>
                  <a:srgbClr val="FF0000"/>
                </a:solidFill>
              </a:rPr>
              <a:t>sale price of MM</a:t>
            </a:r>
            <a:r>
              <a:rPr lang="en-US" sz="3600" b="1" dirty="0" smtClean="0"/>
              <a:t>}</a:t>
            </a:r>
            <a:endParaRPr lang="en-US" sz="3600" b="1" dirty="0">
              <a:solidFill>
                <a:srgbClr val="FF0000"/>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ppt_x"/>
                                          </p:val>
                                        </p:tav>
                                        <p:tav tm="100000">
                                          <p:val>
                                            <p:strVal val="#ppt_x"/>
                                          </p:val>
                                        </p:tav>
                                      </p:tavLst>
                                    </p:anim>
                                    <p:anim calcmode="lin" valueType="num">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000" fill="hold"/>
                                        <p:tgtEl>
                                          <p:spTgt spid="7"/>
                                        </p:tgtEl>
                                        <p:attrNameLst>
                                          <p:attrName>ppt_x</p:attrName>
                                        </p:attrNameLst>
                                      </p:cBhvr>
                                      <p:tavLst>
                                        <p:tav tm="0">
                                          <p:val>
                                            <p:strVal val="#ppt_x"/>
                                          </p:val>
                                        </p:tav>
                                        <p:tav tm="100000">
                                          <p:val>
                                            <p:strVal val="#ppt_x"/>
                                          </p:val>
                                        </p:tav>
                                      </p:tavLst>
                                    </p:anim>
                                    <p:anim calcmode="lin" valueType="num">
                                      <p:cBhvr additive="base">
                                        <p:cTn id="28" dur="1000" fill="hold"/>
                                        <p:tgtEl>
                                          <p:spTgt spid="7"/>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1000" fill="hold"/>
                                        <p:tgtEl>
                                          <p:spTgt spid="9"/>
                                        </p:tgtEl>
                                        <p:attrNameLst>
                                          <p:attrName>ppt_x</p:attrName>
                                        </p:attrNameLst>
                                      </p:cBhvr>
                                      <p:tavLst>
                                        <p:tav tm="0">
                                          <p:val>
                                            <p:strVal val="#ppt_x"/>
                                          </p:val>
                                        </p:tav>
                                        <p:tav tm="100000">
                                          <p:val>
                                            <p:strVal val="#ppt_x"/>
                                          </p:val>
                                        </p:tav>
                                      </p:tavLst>
                                    </p:anim>
                                    <p:anim calcmode="lin" valueType="num">
                                      <p:cBhvr additive="base">
                                        <p:cTn id="33"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b="1" dirty="0" smtClean="0">
                <a:solidFill>
                  <a:schemeClr val="bg1"/>
                </a:solidFill>
              </a:rPr>
              <a:t>Bidding Parameters               Continued </a:t>
            </a:r>
            <a:endParaRPr lang="en-US" dirty="0"/>
          </a:p>
        </p:txBody>
      </p:sp>
      <p:sp>
        <p:nvSpPr>
          <p:cNvPr id="3" name="Striped Right Arrow 2"/>
          <p:cNvSpPr/>
          <p:nvPr/>
        </p:nvSpPr>
        <p:spPr>
          <a:xfrm>
            <a:off x="5257800" y="685800"/>
            <a:ext cx="762000" cy="381000"/>
          </a:xfrm>
          <a:prstGeom prst="striped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solidFill>
                <a:schemeClr val="bg1"/>
              </a:solidFill>
            </a:endParaRPr>
          </a:p>
        </p:txBody>
      </p:sp>
      <p:sp>
        <p:nvSpPr>
          <p:cNvPr id="4" name="Pentagon 3"/>
          <p:cNvSpPr/>
          <p:nvPr/>
        </p:nvSpPr>
        <p:spPr>
          <a:xfrm>
            <a:off x="457200" y="2971800"/>
            <a:ext cx="609600" cy="304800"/>
          </a:xfrm>
          <a:prstGeom prst="homePlate">
            <a:avLst/>
          </a:prstGeom>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5" name="TextBox 4"/>
          <p:cNvSpPr txBox="1"/>
          <p:nvPr/>
        </p:nvSpPr>
        <p:spPr>
          <a:xfrm>
            <a:off x="1143000" y="2133601"/>
            <a:ext cx="7467600" cy="208672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Sale price of MM as notified by the PWD without transportation cost / for 31 reclassified MM as notified by the IBM</a:t>
            </a:r>
          </a:p>
        </p:txBody>
      </p:sp>
      <p:sp>
        <p:nvSpPr>
          <p:cNvPr id="6" name="Pentagon 5"/>
          <p:cNvSpPr/>
          <p:nvPr/>
        </p:nvSpPr>
        <p:spPr>
          <a:xfrm>
            <a:off x="457200" y="5257800"/>
            <a:ext cx="609600" cy="304800"/>
          </a:xfrm>
          <a:prstGeom prst="homePlate">
            <a:avLst/>
          </a:prstGeom>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7" name="TextBox 6"/>
          <p:cNvSpPr txBox="1"/>
          <p:nvPr/>
        </p:nvSpPr>
        <p:spPr>
          <a:xfrm>
            <a:off x="1143000" y="4876801"/>
            <a:ext cx="7467600" cy="1089529"/>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Eligible bidder shall quote price above the RP in multiple of Rs.1000/-</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ppt_x"/>
                                          </p:val>
                                        </p:tav>
                                        <p:tav tm="100000">
                                          <p:val>
                                            <p:strVal val="#ppt_x"/>
                                          </p:val>
                                        </p:tav>
                                      </p:tavLst>
                                    </p:anim>
                                    <p:anim calcmode="lin" valueType="num">
                                      <p:cBhvr additive="base">
                                        <p:cTn id="18" dur="10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1000" fill="hold"/>
                                        <p:tgtEl>
                                          <p:spTgt spid="7"/>
                                        </p:tgtEl>
                                        <p:attrNameLst>
                                          <p:attrName>ppt_x</p:attrName>
                                        </p:attrNameLst>
                                      </p:cBhvr>
                                      <p:tavLst>
                                        <p:tav tm="0">
                                          <p:val>
                                            <p:strVal val="#ppt_x"/>
                                          </p:val>
                                        </p:tav>
                                        <p:tav tm="100000">
                                          <p:val>
                                            <p:strVal val="#ppt_x"/>
                                          </p:val>
                                        </p:tav>
                                      </p:tavLst>
                                    </p:anim>
                                    <p:anim calcmode="lin" valueType="num">
                                      <p:cBhvr additive="base">
                                        <p:cTn id="23"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solidFill>
                  <a:schemeClr val="bg1"/>
                </a:solidFill>
              </a:rPr>
              <a:t>Rule  9 : Bidding Process</a:t>
            </a:r>
            <a:endParaRPr lang="en-US" dirty="0">
              <a:solidFill>
                <a:schemeClr val="bg1"/>
              </a:solidFill>
            </a:endParaRPr>
          </a:p>
        </p:txBody>
      </p:sp>
      <p:sp>
        <p:nvSpPr>
          <p:cNvPr id="4" name="TextBox 3"/>
          <p:cNvSpPr txBox="1"/>
          <p:nvPr/>
        </p:nvSpPr>
        <p:spPr>
          <a:xfrm>
            <a:off x="457200" y="1752601"/>
            <a:ext cx="8229600" cy="1588127"/>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The DM shall </a:t>
            </a:r>
            <a:r>
              <a:rPr lang="en-US" sz="3600" b="1" dirty="0" smtClean="0">
                <a:solidFill>
                  <a:srgbClr val="FF0000"/>
                </a:solidFill>
              </a:rPr>
              <a:t>issue notice </a:t>
            </a:r>
            <a:r>
              <a:rPr lang="en-US" sz="3600" b="1" dirty="0" smtClean="0"/>
              <a:t>inviting tender for e-Auction through publication in </a:t>
            </a:r>
            <a:r>
              <a:rPr lang="en-US" sz="3600" b="1" dirty="0" smtClean="0">
                <a:solidFill>
                  <a:srgbClr val="FF0000"/>
                </a:solidFill>
              </a:rPr>
              <a:t>news paper </a:t>
            </a:r>
            <a:r>
              <a:rPr lang="en-US" sz="3600" b="1" dirty="0" smtClean="0"/>
              <a:t>&amp; in the state/district </a:t>
            </a:r>
            <a:r>
              <a:rPr lang="en-US" sz="3600" b="1" dirty="0" smtClean="0">
                <a:solidFill>
                  <a:srgbClr val="FF0000"/>
                </a:solidFill>
              </a:rPr>
              <a:t>website</a:t>
            </a:r>
          </a:p>
        </p:txBody>
      </p:sp>
      <p:sp>
        <p:nvSpPr>
          <p:cNvPr id="5" name="TextBox 4"/>
          <p:cNvSpPr txBox="1"/>
          <p:nvPr/>
        </p:nvSpPr>
        <p:spPr>
          <a:xfrm>
            <a:off x="457200" y="4038601"/>
            <a:ext cx="8229600" cy="208672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DM shall issue </a:t>
            </a:r>
            <a:r>
              <a:rPr lang="en-US" sz="3600" b="1" dirty="0" smtClean="0">
                <a:solidFill>
                  <a:srgbClr val="FF0000"/>
                </a:solidFill>
              </a:rPr>
              <a:t>Tender Document </a:t>
            </a:r>
            <a:r>
              <a:rPr lang="en-US" sz="3600" b="1" dirty="0" smtClean="0"/>
              <a:t>(TD) which shall contain brief particulars/ revenue survey details  of the area under auction</a:t>
            </a:r>
            <a:endParaRPr lang="en-US" sz="3600" b="1" dirty="0" smtClean="0">
              <a:solidFill>
                <a:srgbClr val="FF0000"/>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b="1" dirty="0" smtClean="0">
                <a:solidFill>
                  <a:schemeClr val="bg1"/>
                </a:solidFill>
              </a:rPr>
              <a:t>Bidding Process             Continued </a:t>
            </a:r>
            <a:endParaRPr lang="en-US" dirty="0">
              <a:solidFill>
                <a:schemeClr val="bg1"/>
              </a:solidFill>
            </a:endParaRPr>
          </a:p>
        </p:txBody>
      </p:sp>
      <p:sp>
        <p:nvSpPr>
          <p:cNvPr id="4" name="TextBox 3"/>
          <p:cNvSpPr txBox="1"/>
          <p:nvPr/>
        </p:nvSpPr>
        <p:spPr>
          <a:xfrm>
            <a:off x="457200" y="1981201"/>
            <a:ext cx="8229600" cy="4247317"/>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150000"/>
              </a:lnSpc>
            </a:pPr>
            <a:r>
              <a:rPr lang="en-US" sz="3600" b="1" dirty="0" smtClean="0"/>
              <a:t>The TD shall  also contain the date/time of submission of application  and  auction . It shall also contain particulars like other terms &amp; conditions for auction and penal measures for violating such conditions</a:t>
            </a:r>
            <a:endParaRPr lang="en-US" sz="3600" b="1" dirty="0" smtClean="0">
              <a:solidFill>
                <a:srgbClr val="FF0000"/>
              </a:solidFill>
            </a:endParaRPr>
          </a:p>
        </p:txBody>
      </p:sp>
      <p:sp>
        <p:nvSpPr>
          <p:cNvPr id="6" name="Striped Right Arrow 5"/>
          <p:cNvSpPr/>
          <p:nvPr/>
        </p:nvSpPr>
        <p:spPr>
          <a:xfrm>
            <a:off x="4876800" y="685800"/>
            <a:ext cx="990600" cy="381000"/>
          </a:xfrm>
          <a:prstGeom prst="striped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solidFill>
                <a:schemeClr val="bg1"/>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dow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b="1" dirty="0" smtClean="0">
                <a:solidFill>
                  <a:schemeClr val="bg1"/>
                </a:solidFill>
              </a:rPr>
              <a:t>Bidding Process             Continued </a:t>
            </a:r>
            <a:endParaRPr lang="en-US" dirty="0">
              <a:solidFill>
                <a:schemeClr val="bg1"/>
              </a:solidFill>
            </a:endParaRPr>
          </a:p>
        </p:txBody>
      </p:sp>
      <p:sp>
        <p:nvSpPr>
          <p:cNvPr id="6" name="Striped Right Arrow 5"/>
          <p:cNvSpPr/>
          <p:nvPr/>
        </p:nvSpPr>
        <p:spPr>
          <a:xfrm>
            <a:off x="4876800" y="685800"/>
            <a:ext cx="990600" cy="381000"/>
          </a:xfrm>
          <a:prstGeom prst="striped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solidFill>
                <a:schemeClr val="bg1"/>
              </a:solidFill>
            </a:endParaRPr>
          </a:p>
        </p:txBody>
      </p:sp>
      <p:sp>
        <p:nvSpPr>
          <p:cNvPr id="5" name="TextBox 4"/>
          <p:cNvSpPr txBox="1"/>
          <p:nvPr/>
        </p:nvSpPr>
        <p:spPr>
          <a:xfrm>
            <a:off x="457200" y="1752601"/>
            <a:ext cx="8229600" cy="1588127"/>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The bidders shall be provided a fixed period to study the TD /reports &amp; bidding shall commence on expiry of such period</a:t>
            </a:r>
            <a:endParaRPr lang="en-US" sz="3600" b="1" dirty="0" smtClean="0">
              <a:solidFill>
                <a:srgbClr val="FF0000"/>
              </a:solidFill>
            </a:endParaRPr>
          </a:p>
        </p:txBody>
      </p:sp>
      <p:sp>
        <p:nvSpPr>
          <p:cNvPr id="7" name="TextBox 6"/>
          <p:cNvSpPr txBox="1"/>
          <p:nvPr/>
        </p:nvSpPr>
        <p:spPr>
          <a:xfrm>
            <a:off x="381000" y="3657601"/>
            <a:ext cx="8229600" cy="1089529"/>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Bidders shall submit 10% of RP as </a:t>
            </a:r>
            <a:r>
              <a:rPr lang="en-US" sz="3600" b="1" dirty="0" smtClean="0">
                <a:solidFill>
                  <a:srgbClr val="FF0000"/>
                </a:solidFill>
              </a:rPr>
              <a:t>Earnest Money</a:t>
            </a:r>
            <a:r>
              <a:rPr lang="en-US" sz="3600" b="1" dirty="0" smtClean="0"/>
              <a:t> (EM)</a:t>
            </a:r>
            <a:endParaRPr lang="en-US" sz="3600" b="1" dirty="0" smtClean="0">
              <a:solidFill>
                <a:srgbClr val="FF0000"/>
              </a:solidFill>
            </a:endParaRPr>
          </a:p>
        </p:txBody>
      </p:sp>
      <p:sp>
        <p:nvSpPr>
          <p:cNvPr id="8" name="TextBox 7"/>
          <p:cNvSpPr txBox="1"/>
          <p:nvPr/>
        </p:nvSpPr>
        <p:spPr>
          <a:xfrm>
            <a:off x="381000" y="5181601"/>
            <a:ext cx="8229600" cy="1089529"/>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EM shall be refundable to all bidders except  the successful  bidder</a:t>
            </a:r>
            <a:endParaRPr lang="en-US" sz="3600" b="1" dirty="0" smtClean="0">
              <a:solidFill>
                <a:srgbClr val="FF0000"/>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childTnLst>
                                </p:cTn>
                              </p:par>
                            </p:childTnLst>
                          </p:cTn>
                        </p:par>
                        <p:par>
                          <p:cTn id="14" fill="hold">
                            <p:stCondLst>
                              <p:cond delay="2000"/>
                            </p:stCondLst>
                            <p:childTnLst>
                              <p:par>
                                <p:cTn id="15" presetID="2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b="1" dirty="0" smtClean="0">
                <a:solidFill>
                  <a:schemeClr val="bg1"/>
                </a:solidFill>
              </a:rPr>
              <a:t>Bidding Process             Continued </a:t>
            </a:r>
            <a:endParaRPr lang="en-US" dirty="0">
              <a:solidFill>
                <a:schemeClr val="bg1"/>
              </a:solidFill>
            </a:endParaRPr>
          </a:p>
        </p:txBody>
      </p:sp>
      <p:sp>
        <p:nvSpPr>
          <p:cNvPr id="6" name="Striped Right Arrow 5"/>
          <p:cNvSpPr/>
          <p:nvPr/>
        </p:nvSpPr>
        <p:spPr>
          <a:xfrm>
            <a:off x="4876800" y="685800"/>
            <a:ext cx="990600" cy="381000"/>
          </a:xfrm>
          <a:prstGeom prst="striped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solidFill>
                <a:schemeClr val="bg1"/>
              </a:solidFill>
            </a:endParaRPr>
          </a:p>
        </p:txBody>
      </p:sp>
      <p:sp>
        <p:nvSpPr>
          <p:cNvPr id="5" name="TextBox 4"/>
          <p:cNvSpPr txBox="1"/>
          <p:nvPr/>
        </p:nvSpPr>
        <p:spPr>
          <a:xfrm>
            <a:off x="457200" y="1752601"/>
            <a:ext cx="8229600" cy="1089529"/>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EM to be </a:t>
            </a:r>
            <a:r>
              <a:rPr lang="en-US" sz="3600" b="1" dirty="0" smtClean="0">
                <a:solidFill>
                  <a:srgbClr val="FF0000"/>
                </a:solidFill>
              </a:rPr>
              <a:t>adjusted</a:t>
            </a:r>
            <a:r>
              <a:rPr lang="en-US" sz="3600" b="1" dirty="0" smtClean="0"/>
              <a:t> with the bid amount of successful  bidder</a:t>
            </a:r>
            <a:endParaRPr lang="en-US" sz="3600" b="1" dirty="0" smtClean="0">
              <a:solidFill>
                <a:srgbClr val="FF0000"/>
              </a:solidFill>
            </a:endParaRPr>
          </a:p>
        </p:txBody>
      </p:sp>
      <p:sp>
        <p:nvSpPr>
          <p:cNvPr id="9" name="TextBox 8"/>
          <p:cNvSpPr txBox="1"/>
          <p:nvPr/>
        </p:nvSpPr>
        <p:spPr>
          <a:xfrm>
            <a:off x="457200" y="3352801"/>
            <a:ext cx="8229600" cy="1588127"/>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Auction shall be </a:t>
            </a:r>
            <a:r>
              <a:rPr lang="en-US" sz="3600" b="1" dirty="0" smtClean="0">
                <a:solidFill>
                  <a:srgbClr val="FF0000"/>
                </a:solidFill>
              </a:rPr>
              <a:t>ascending forward </a:t>
            </a:r>
            <a:r>
              <a:rPr lang="en-US" sz="3600" b="1" dirty="0" smtClean="0"/>
              <a:t>online electronic auction  under the supervision of DC</a:t>
            </a:r>
            <a:endParaRPr lang="en-US" sz="3600" b="1" dirty="0" smtClean="0">
              <a:solidFill>
                <a:srgbClr val="FF0000"/>
              </a:solidFill>
            </a:endParaRPr>
          </a:p>
        </p:txBody>
      </p:sp>
      <p:sp>
        <p:nvSpPr>
          <p:cNvPr id="10" name="TextBox 9"/>
          <p:cNvSpPr txBox="1"/>
          <p:nvPr/>
        </p:nvSpPr>
        <p:spPr>
          <a:xfrm>
            <a:off x="457200" y="5334001"/>
            <a:ext cx="8229600" cy="1089529"/>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The DC shall declare the name of the successful  bidder</a:t>
            </a:r>
            <a:endParaRPr lang="en-US" sz="3600" b="1" dirty="0" smtClean="0">
              <a:solidFill>
                <a:srgbClr val="FF0000"/>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childTnLst>
                                </p:cTn>
                              </p:par>
                            </p:childTnLst>
                          </p:cTn>
                        </p:par>
                        <p:par>
                          <p:cTn id="14" fill="hold">
                            <p:stCondLst>
                              <p:cond delay="2000"/>
                            </p:stCondLst>
                            <p:childTnLst>
                              <p:par>
                                <p:cTn id="15" presetID="23" presetClass="entr" presetSubtype="16"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fltVal val="0"/>
                                          </p:val>
                                        </p:tav>
                                        <p:tav tm="100000">
                                          <p:val>
                                            <p:strVal val="#ppt_w"/>
                                          </p:val>
                                        </p:tav>
                                      </p:tavLst>
                                    </p:anim>
                                    <p:anim calcmode="lin" valueType="num">
                                      <p:cBhvr>
                                        <p:cTn id="18" dur="10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t>Rule 10 : Grant of Mining Lease</a:t>
            </a:r>
            <a:endParaRPr lang="en-US" dirty="0"/>
          </a:p>
        </p:txBody>
      </p:sp>
      <p:sp>
        <p:nvSpPr>
          <p:cNvPr id="3" name="TextBox 2"/>
          <p:cNvSpPr txBox="1"/>
          <p:nvPr/>
        </p:nvSpPr>
        <p:spPr>
          <a:xfrm>
            <a:off x="457200" y="1981200"/>
            <a:ext cx="8229600" cy="1588127"/>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The successful bidder shall pay </a:t>
            </a:r>
            <a:r>
              <a:rPr lang="en-US" sz="3600" b="1" dirty="0" smtClean="0">
                <a:solidFill>
                  <a:srgbClr val="FF0000"/>
                </a:solidFill>
              </a:rPr>
              <a:t>1/3 of the bid amount</a:t>
            </a:r>
            <a:r>
              <a:rPr lang="en-US" sz="3600" b="1" dirty="0" smtClean="0"/>
              <a:t> within 15 days of such declaration  by  the  DC</a:t>
            </a:r>
            <a:endParaRPr lang="en-US" sz="3600" b="1" dirty="0" smtClean="0">
              <a:solidFill>
                <a:srgbClr val="FF0000"/>
              </a:solidFill>
            </a:endParaRPr>
          </a:p>
        </p:txBody>
      </p:sp>
      <p:sp>
        <p:nvSpPr>
          <p:cNvPr id="4" name="TextBox 3"/>
          <p:cNvSpPr txBox="1"/>
          <p:nvPr/>
        </p:nvSpPr>
        <p:spPr>
          <a:xfrm>
            <a:off x="457200" y="4495800"/>
            <a:ext cx="8229600" cy="1588127"/>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The DM shall </a:t>
            </a:r>
            <a:r>
              <a:rPr lang="en-US" sz="3600" b="1" dirty="0" smtClean="0">
                <a:solidFill>
                  <a:srgbClr val="FF0000"/>
                </a:solidFill>
              </a:rPr>
              <a:t>issue </a:t>
            </a:r>
            <a:r>
              <a:rPr lang="en-US" sz="3600" b="1" dirty="0" err="1" smtClean="0">
                <a:solidFill>
                  <a:srgbClr val="FF0000"/>
                </a:solidFill>
              </a:rPr>
              <a:t>LoI</a:t>
            </a:r>
            <a:r>
              <a:rPr lang="en-US" sz="3600" b="1" dirty="0" smtClean="0">
                <a:solidFill>
                  <a:srgbClr val="FF0000"/>
                </a:solidFill>
              </a:rPr>
              <a:t> </a:t>
            </a:r>
            <a:r>
              <a:rPr lang="en-US" sz="3600" b="1" dirty="0" smtClean="0"/>
              <a:t>directing compliance of all terms &amp; conditions as laid in the Act &amp; Rules</a:t>
            </a:r>
            <a:endParaRPr lang="en-US" sz="3600" b="1" dirty="0" smtClean="0">
              <a:solidFill>
                <a:srgbClr val="FF0000"/>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1500"/>
                            </p:stCondLst>
                            <p:childTnLst>
                              <p:par>
                                <p:cTn id="10" presetID="23" presetClass="entr" presetSubtype="16" fill="hold" grpId="0" nodeType="afterEffect">
                                  <p:stCondLst>
                                    <p:cond delay="100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t>Grant of Mining Lease         Contd..</a:t>
            </a:r>
            <a:endParaRPr lang="en-US" dirty="0"/>
          </a:p>
        </p:txBody>
      </p:sp>
      <p:sp>
        <p:nvSpPr>
          <p:cNvPr id="3" name="TextBox 2"/>
          <p:cNvSpPr txBox="1"/>
          <p:nvPr/>
        </p:nvSpPr>
        <p:spPr>
          <a:xfrm>
            <a:off x="457200" y="1828801"/>
            <a:ext cx="8229600" cy="208672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Mining Lease shall be executed by the DM within 30 days of compliance of conditions of </a:t>
            </a:r>
            <a:r>
              <a:rPr lang="en-US" sz="3600" b="1" dirty="0" smtClean="0">
                <a:solidFill>
                  <a:srgbClr val="FF0000"/>
                </a:solidFill>
              </a:rPr>
              <a:t>Chapter –III &amp; V </a:t>
            </a:r>
            <a:r>
              <a:rPr lang="en-US" sz="3600" b="1" dirty="0" smtClean="0"/>
              <a:t>of WBMMC Rules, 2016 and  in  the  </a:t>
            </a:r>
            <a:r>
              <a:rPr lang="en-US" sz="3600" b="1" dirty="0" err="1" smtClean="0"/>
              <a:t>LoI</a:t>
            </a:r>
            <a:endParaRPr lang="en-US" sz="3600" b="1" dirty="0" smtClean="0">
              <a:solidFill>
                <a:srgbClr val="FF0000"/>
              </a:solidFill>
            </a:endParaRPr>
          </a:p>
        </p:txBody>
      </p:sp>
      <p:sp>
        <p:nvSpPr>
          <p:cNvPr id="4" name="TextBox 3"/>
          <p:cNvSpPr txBox="1"/>
          <p:nvPr/>
        </p:nvSpPr>
        <p:spPr>
          <a:xfrm>
            <a:off x="457200" y="4343401"/>
            <a:ext cx="8229600" cy="208672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90000"/>
              </a:lnSpc>
            </a:pPr>
            <a:r>
              <a:rPr lang="en-US" sz="3600" b="1" dirty="0" smtClean="0"/>
              <a:t>The successful bidder who have submitted 1/3 of bid money may </a:t>
            </a:r>
            <a:r>
              <a:rPr lang="en-US" sz="3600" b="1" dirty="0" smtClean="0">
                <a:solidFill>
                  <a:srgbClr val="FF0000"/>
                </a:solidFill>
              </a:rPr>
              <a:t>commence mining operations </a:t>
            </a:r>
            <a:r>
              <a:rPr lang="en-US" sz="3600" b="1" dirty="0" smtClean="0"/>
              <a:t>after registration of a duly executed  lease</a:t>
            </a:r>
            <a:endParaRPr lang="en-US" sz="3600" b="1" dirty="0" smtClean="0">
              <a:solidFill>
                <a:srgbClr val="FF0000"/>
              </a:solidFill>
            </a:endParaRPr>
          </a:p>
        </p:txBody>
      </p:sp>
      <p:sp>
        <p:nvSpPr>
          <p:cNvPr id="5" name="Striped Right Arrow 4"/>
          <p:cNvSpPr/>
          <p:nvPr/>
        </p:nvSpPr>
        <p:spPr>
          <a:xfrm>
            <a:off x="5867400" y="685800"/>
            <a:ext cx="762000" cy="381000"/>
          </a:xfrm>
          <a:prstGeom prst="striped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solidFill>
                <a:schemeClr val="bg1"/>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grpId="0" nodeType="afterEffect">
                                  <p:stCondLst>
                                    <p:cond delay="1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t>Grant of Mining Lease         Contd..</a:t>
            </a:r>
            <a:endParaRPr lang="en-US" dirty="0"/>
          </a:p>
        </p:txBody>
      </p:sp>
      <p:sp>
        <p:nvSpPr>
          <p:cNvPr id="3" name="TextBox 2"/>
          <p:cNvSpPr txBox="1"/>
          <p:nvPr/>
        </p:nvSpPr>
        <p:spPr>
          <a:xfrm>
            <a:off x="381000" y="2057401"/>
            <a:ext cx="8305800" cy="3831818"/>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lnSpc>
                <a:spcPct val="90000"/>
              </a:lnSpc>
            </a:pPr>
            <a:r>
              <a:rPr lang="en-US" sz="5400" b="1" dirty="0" smtClean="0"/>
              <a:t>The  </a:t>
            </a:r>
            <a:r>
              <a:rPr lang="en-US" sz="5400" b="1" dirty="0" smtClean="0">
                <a:solidFill>
                  <a:srgbClr val="FF0000"/>
                </a:solidFill>
              </a:rPr>
              <a:t>date  of  registration  </a:t>
            </a:r>
            <a:r>
              <a:rPr lang="en-US" sz="5400" b="1" dirty="0" smtClean="0"/>
              <a:t>of duly       executed       Mining  Lease     is     the     date    of </a:t>
            </a:r>
            <a:r>
              <a:rPr lang="en-US" sz="5400" b="1" dirty="0" smtClean="0">
                <a:solidFill>
                  <a:srgbClr val="FF0000"/>
                </a:solidFill>
              </a:rPr>
              <a:t>commencement</a:t>
            </a:r>
            <a:r>
              <a:rPr lang="en-US" sz="5400" b="1" dirty="0" smtClean="0"/>
              <a:t>   of   the Mining   Lease  period</a:t>
            </a:r>
            <a:endParaRPr lang="en-US" sz="5400" b="1" dirty="0" smtClean="0">
              <a:solidFill>
                <a:srgbClr val="FF0000"/>
              </a:solidFill>
            </a:endParaRPr>
          </a:p>
        </p:txBody>
      </p:sp>
      <p:sp>
        <p:nvSpPr>
          <p:cNvPr id="6" name="Striped Right Arrow 5"/>
          <p:cNvSpPr/>
          <p:nvPr/>
        </p:nvSpPr>
        <p:spPr>
          <a:xfrm>
            <a:off x="5867400" y="685800"/>
            <a:ext cx="762000" cy="381000"/>
          </a:xfrm>
          <a:prstGeom prst="striped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solidFill>
                <a:schemeClr val="bg1"/>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dow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t>Payment  of  Rest  of  Bid  Amount</a:t>
            </a:r>
            <a:endParaRPr lang="en-US" b="1" dirty="0"/>
          </a:p>
        </p:txBody>
      </p:sp>
      <p:sp>
        <p:nvSpPr>
          <p:cNvPr id="3" name="TextBox 2"/>
          <p:cNvSpPr txBox="1"/>
          <p:nvPr/>
        </p:nvSpPr>
        <p:spPr>
          <a:xfrm>
            <a:off x="457200" y="1676400"/>
            <a:ext cx="8229600" cy="5078313"/>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150000"/>
              </a:lnSpc>
            </a:pPr>
            <a:r>
              <a:rPr lang="en-US" sz="3600" b="1" dirty="0" smtClean="0"/>
              <a:t>The balance of the bid money shall be payable in </a:t>
            </a:r>
            <a:r>
              <a:rPr lang="en-US" sz="3600" b="1" dirty="0" smtClean="0">
                <a:solidFill>
                  <a:srgbClr val="FF0000"/>
                </a:solidFill>
              </a:rPr>
              <a:t>3 installments </a:t>
            </a:r>
            <a:r>
              <a:rPr lang="en-US" sz="3600" b="1" dirty="0" smtClean="0"/>
              <a:t>with a gap of maximum </a:t>
            </a:r>
            <a:r>
              <a:rPr lang="en-US" sz="3600" b="1" dirty="0" smtClean="0">
                <a:solidFill>
                  <a:srgbClr val="FF0000"/>
                </a:solidFill>
              </a:rPr>
              <a:t>45 days </a:t>
            </a:r>
            <a:r>
              <a:rPr lang="en-US" sz="3600" b="1" dirty="0" smtClean="0"/>
              <a:t>each from the 1</a:t>
            </a:r>
            <a:r>
              <a:rPr lang="en-US" sz="3600" b="1" baseline="30000" dirty="0" smtClean="0"/>
              <a:t>st</a:t>
            </a:r>
            <a:r>
              <a:rPr lang="en-US" sz="3600" b="1" dirty="0" smtClean="0"/>
              <a:t> installment, which in no case exceed the lease period or closure of mining operations</a:t>
            </a:r>
            <a:endParaRPr lang="en-US" sz="3600" b="1" dirty="0" smtClean="0">
              <a:solidFill>
                <a:srgbClr val="FF0000"/>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t>Payment  of  Rest  of  Bid  Amount</a:t>
            </a:r>
            <a:br>
              <a:rPr lang="en-US" b="1" dirty="0" smtClean="0"/>
            </a:br>
            <a:r>
              <a:rPr lang="en-US" b="1" dirty="0" smtClean="0"/>
              <a:t>                                    Continued</a:t>
            </a:r>
            <a:endParaRPr lang="en-US" b="1" dirty="0"/>
          </a:p>
        </p:txBody>
      </p:sp>
      <p:sp>
        <p:nvSpPr>
          <p:cNvPr id="3" name="TextBox 2"/>
          <p:cNvSpPr txBox="1"/>
          <p:nvPr/>
        </p:nvSpPr>
        <p:spPr>
          <a:xfrm>
            <a:off x="457200" y="2286001"/>
            <a:ext cx="8229600" cy="3785652"/>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150000"/>
              </a:lnSpc>
            </a:pPr>
            <a:r>
              <a:rPr lang="en-US" sz="4000" b="1" dirty="0" smtClean="0">
                <a:solidFill>
                  <a:srgbClr val="FF0000"/>
                </a:solidFill>
              </a:rPr>
              <a:t>No relaxation </a:t>
            </a:r>
            <a:r>
              <a:rPr lang="en-US" sz="4000" b="1" dirty="0" smtClean="0"/>
              <a:t>in the periodicity of deposition of rest of bid money is allowed &amp; in case of delay , the mining  lease  shall  be   </a:t>
            </a:r>
            <a:r>
              <a:rPr lang="en-US" sz="4000" b="1" dirty="0" smtClean="0">
                <a:solidFill>
                  <a:srgbClr val="FF0000"/>
                </a:solidFill>
              </a:rPr>
              <a:t>cancelled</a:t>
            </a:r>
          </a:p>
        </p:txBody>
      </p:sp>
      <p:sp>
        <p:nvSpPr>
          <p:cNvPr id="4" name="Striped Right Arrow 3"/>
          <p:cNvSpPr/>
          <p:nvPr/>
        </p:nvSpPr>
        <p:spPr>
          <a:xfrm>
            <a:off x="4495800" y="1219200"/>
            <a:ext cx="990600" cy="381000"/>
          </a:xfrm>
          <a:prstGeom prst="striped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solidFill>
                <a:schemeClr val="bg1"/>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t>Rule  11  :  Performance Security</a:t>
            </a:r>
            <a:endParaRPr lang="en-US" b="1" dirty="0"/>
          </a:p>
        </p:txBody>
      </p:sp>
      <p:sp>
        <p:nvSpPr>
          <p:cNvPr id="3" name="TextBox 2"/>
          <p:cNvSpPr txBox="1"/>
          <p:nvPr/>
        </p:nvSpPr>
        <p:spPr>
          <a:xfrm>
            <a:off x="457200" y="2286001"/>
            <a:ext cx="8229600" cy="3785652"/>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150000"/>
              </a:lnSpc>
            </a:pPr>
            <a:r>
              <a:rPr lang="en-US" sz="4000" b="1" dirty="0" smtClean="0"/>
              <a:t>The  successful  bidder  shall  provide  a </a:t>
            </a:r>
            <a:r>
              <a:rPr lang="en-US" sz="4000" b="1" dirty="0" smtClean="0">
                <a:solidFill>
                  <a:srgbClr val="FF0000"/>
                </a:solidFill>
              </a:rPr>
              <a:t>performance security </a:t>
            </a:r>
            <a:r>
              <a:rPr lang="en-US" sz="4000" b="1" dirty="0" smtClean="0"/>
              <a:t>in the form of bank  guarantee   for  an amount of </a:t>
            </a:r>
            <a:r>
              <a:rPr lang="en-US" sz="4000" b="1" dirty="0" smtClean="0">
                <a:solidFill>
                  <a:srgbClr val="FF0000"/>
                </a:solidFill>
              </a:rPr>
              <a:t>10 %  of  the   bid   amount</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en-US" b="1" dirty="0" smtClean="0"/>
              <a:t>Rule 16 : Power to rectify apparent mistakes</a:t>
            </a:r>
            <a:endParaRPr lang="en-US" b="1" dirty="0"/>
          </a:p>
        </p:txBody>
      </p:sp>
      <p:sp>
        <p:nvSpPr>
          <p:cNvPr id="3" name="TextBox 2"/>
          <p:cNvSpPr txBox="1"/>
          <p:nvPr/>
        </p:nvSpPr>
        <p:spPr>
          <a:xfrm>
            <a:off x="457200" y="2057400"/>
            <a:ext cx="8229600" cy="4031873"/>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lnSpc>
                <a:spcPct val="80000"/>
              </a:lnSpc>
            </a:pPr>
            <a:r>
              <a:rPr lang="en-US" sz="4000" dirty="0" smtClean="0"/>
              <a:t>Any clerical or arithmetical mistakes in any order passed by the DM or any authority or Officer under these rules and any error arising therein due to accidental slip or omission may be corrected by the DM or the concerned authority or Officer, as the case may be.</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dow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solidFill>
                  <a:schemeClr val="bg1"/>
                </a:solidFill>
              </a:rPr>
              <a:t>Auction process in Nut Shell</a:t>
            </a:r>
            <a:endParaRPr lang="en-US" b="1" dirty="0">
              <a:solidFill>
                <a:schemeClr val="bg1"/>
              </a:solidFill>
            </a:endParaRPr>
          </a:p>
        </p:txBody>
      </p:sp>
      <p:sp>
        <p:nvSpPr>
          <p:cNvPr id="3" name="TextBox 2"/>
          <p:cNvSpPr txBox="1"/>
          <p:nvPr/>
        </p:nvSpPr>
        <p:spPr>
          <a:xfrm>
            <a:off x="533400" y="1905000"/>
            <a:ext cx="4012445" cy="461665"/>
          </a:xfrm>
          <a:prstGeom prst="rect">
            <a:avLst/>
          </a:prstGeom>
          <a:scene3d>
            <a:camera prst="orthographicFront">
              <a:rot lat="0" lon="0" rev="0"/>
            </a:camera>
            <a:lightRig rig="threePt" dir="t">
              <a:rot lat="0" lon="0" rev="1200000"/>
            </a:lightRig>
          </a:scene3d>
          <a:sp3d>
            <a:bevelT w="63500" h="25400" prst="softRound"/>
          </a:sp3d>
        </p:spPr>
        <p:style>
          <a:lnRef idx="0">
            <a:schemeClr val="accent5"/>
          </a:lnRef>
          <a:fillRef idx="3">
            <a:schemeClr val="accent5"/>
          </a:fillRef>
          <a:effectRef idx="3">
            <a:schemeClr val="accent5"/>
          </a:effectRef>
          <a:fontRef idx="minor">
            <a:schemeClr val="lt1"/>
          </a:fontRef>
        </p:style>
        <p:txBody>
          <a:bodyPr wrap="none" rtlCol="0">
            <a:spAutoFit/>
          </a:bodyPr>
          <a:lstStyle/>
          <a:p>
            <a:r>
              <a:rPr lang="en-US" sz="2400" dirty="0" smtClean="0">
                <a:solidFill>
                  <a:schemeClr val="bg1"/>
                </a:solidFill>
              </a:rPr>
              <a:t>Identification of  Mineral Block</a:t>
            </a:r>
            <a:endParaRPr lang="en-US" sz="2400" dirty="0">
              <a:solidFill>
                <a:schemeClr val="bg1"/>
              </a:solidFill>
            </a:endParaRPr>
          </a:p>
        </p:txBody>
      </p:sp>
      <p:sp>
        <p:nvSpPr>
          <p:cNvPr id="5" name="TextBox 4"/>
          <p:cNvSpPr txBox="1"/>
          <p:nvPr/>
        </p:nvSpPr>
        <p:spPr>
          <a:xfrm>
            <a:off x="990600" y="2590800"/>
            <a:ext cx="3892219"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none" rtlCol="0">
            <a:spAutoFit/>
          </a:bodyPr>
          <a:lstStyle/>
          <a:p>
            <a:r>
              <a:rPr lang="en-US" sz="2400" dirty="0" smtClean="0"/>
              <a:t>Demarcation of Mineral Block</a:t>
            </a:r>
            <a:endParaRPr lang="en-US" sz="2400" dirty="0"/>
          </a:p>
        </p:txBody>
      </p:sp>
      <p:sp>
        <p:nvSpPr>
          <p:cNvPr id="7" name="TextBox 6"/>
          <p:cNvSpPr txBox="1"/>
          <p:nvPr/>
        </p:nvSpPr>
        <p:spPr>
          <a:xfrm>
            <a:off x="1447800" y="3276600"/>
            <a:ext cx="3505200"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2400" dirty="0" smtClean="0">
                <a:solidFill>
                  <a:schemeClr val="bg1"/>
                </a:solidFill>
              </a:rPr>
              <a:t>Proof of Mineral Content</a:t>
            </a:r>
            <a:endParaRPr lang="en-US" sz="2400" dirty="0">
              <a:solidFill>
                <a:schemeClr val="bg1"/>
              </a:solidFill>
            </a:endParaRPr>
          </a:p>
        </p:txBody>
      </p:sp>
      <p:sp>
        <p:nvSpPr>
          <p:cNvPr id="9" name="TextBox 8"/>
          <p:cNvSpPr txBox="1"/>
          <p:nvPr/>
        </p:nvSpPr>
        <p:spPr>
          <a:xfrm>
            <a:off x="1828800" y="3962400"/>
            <a:ext cx="3238835"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none" rtlCol="0">
            <a:spAutoFit/>
          </a:bodyPr>
          <a:lstStyle/>
          <a:p>
            <a:r>
              <a:rPr lang="en-US" sz="2400" dirty="0" smtClean="0">
                <a:solidFill>
                  <a:schemeClr val="bg1"/>
                </a:solidFill>
              </a:rPr>
              <a:t>Fixation of Reserve Price</a:t>
            </a:r>
            <a:endParaRPr lang="en-US" sz="2400" dirty="0">
              <a:solidFill>
                <a:schemeClr val="bg1"/>
              </a:solidFill>
            </a:endParaRPr>
          </a:p>
        </p:txBody>
      </p:sp>
      <p:sp>
        <p:nvSpPr>
          <p:cNvPr id="12" name="Bent-Up Arrow 11"/>
          <p:cNvSpPr/>
          <p:nvPr/>
        </p:nvSpPr>
        <p:spPr>
          <a:xfrm rot="5400000">
            <a:off x="1737360" y="45110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Bent-Up Arrow 12"/>
          <p:cNvSpPr/>
          <p:nvPr/>
        </p:nvSpPr>
        <p:spPr>
          <a:xfrm rot="5400000">
            <a:off x="899160" y="31394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Bent-Up Arrow 13"/>
          <p:cNvSpPr/>
          <p:nvPr/>
        </p:nvSpPr>
        <p:spPr>
          <a:xfrm rot="5400000">
            <a:off x="441960" y="24536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Bent-Up Arrow 14"/>
          <p:cNvSpPr/>
          <p:nvPr/>
        </p:nvSpPr>
        <p:spPr>
          <a:xfrm rot="5400000">
            <a:off x="1280160" y="38252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286000" y="4648200"/>
            <a:ext cx="4490012"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none" rtlCol="0">
            <a:spAutoFit/>
          </a:bodyPr>
          <a:lstStyle/>
          <a:p>
            <a:r>
              <a:rPr lang="en-US" sz="2400" dirty="0" smtClean="0">
                <a:solidFill>
                  <a:schemeClr val="bg1"/>
                </a:solidFill>
              </a:rPr>
              <a:t>Issuance of Notice inviting Auction</a:t>
            </a:r>
            <a:endParaRPr lang="en-US" sz="2400" dirty="0">
              <a:solidFill>
                <a:schemeClr val="bg1"/>
              </a:solidFill>
            </a:endParaRPr>
          </a:p>
        </p:txBody>
      </p:sp>
      <p:sp>
        <p:nvSpPr>
          <p:cNvPr id="17" name="Bent-Up Arrow 16"/>
          <p:cNvSpPr/>
          <p:nvPr/>
        </p:nvSpPr>
        <p:spPr>
          <a:xfrm rot="5400000">
            <a:off x="2194560" y="51968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743200" y="5334000"/>
            <a:ext cx="6210803"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none" rtlCol="0">
            <a:spAutoFit/>
          </a:bodyPr>
          <a:lstStyle/>
          <a:p>
            <a:r>
              <a:rPr lang="en-US" sz="2400" dirty="0" smtClean="0">
                <a:solidFill>
                  <a:schemeClr val="bg1"/>
                </a:solidFill>
              </a:rPr>
              <a:t>Publish of Tender Document in e Auction Portal</a:t>
            </a:r>
            <a:endParaRPr lang="en-US" sz="2400" dirty="0">
              <a:solidFill>
                <a:schemeClr val="bg1"/>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0-#ppt_w/2"/>
                                          </p:val>
                                        </p:tav>
                                        <p:tav tm="100000">
                                          <p:val>
                                            <p:strVal val="#ppt_x"/>
                                          </p:val>
                                        </p:tav>
                                      </p:tavLst>
                                    </p:anim>
                                    <p:anim calcmode="lin" valueType="num">
                                      <p:cBhvr additive="base">
                                        <p:cTn id="8" dur="2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childTnLst>
                                </p:cTn>
                              </p:par>
                            </p:childTnLst>
                          </p:cTn>
                        </p:par>
                        <p:par>
                          <p:cTn id="14" fill="hold">
                            <p:stCondLst>
                              <p:cond delay="2500"/>
                            </p:stCondLst>
                            <p:childTnLst>
                              <p:par>
                                <p:cTn id="15" presetID="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2000" fill="hold"/>
                                        <p:tgtEl>
                                          <p:spTgt spid="5"/>
                                        </p:tgtEl>
                                        <p:attrNameLst>
                                          <p:attrName>ppt_x</p:attrName>
                                        </p:attrNameLst>
                                      </p:cBhvr>
                                      <p:tavLst>
                                        <p:tav tm="0">
                                          <p:val>
                                            <p:strVal val="0-#ppt_w/2"/>
                                          </p:val>
                                        </p:tav>
                                        <p:tav tm="100000">
                                          <p:val>
                                            <p:strVal val="#ppt_x"/>
                                          </p:val>
                                        </p:tav>
                                      </p:tavLst>
                                    </p:anim>
                                    <p:anim calcmode="lin" valueType="num">
                                      <p:cBhvr additive="base">
                                        <p:cTn id="18" dur="20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4500"/>
                            </p:stCondLst>
                            <p:childTnLst>
                              <p:par>
                                <p:cTn id="20" presetID="23" presetClass="entr" presetSubtype="16"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childTnLst>
                                </p:cTn>
                              </p:par>
                            </p:childTnLst>
                          </p:cTn>
                        </p:par>
                        <p:par>
                          <p:cTn id="24" fill="hold">
                            <p:stCondLst>
                              <p:cond delay="5000"/>
                            </p:stCondLst>
                            <p:childTnLst>
                              <p:par>
                                <p:cTn id="25" presetID="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000" fill="hold"/>
                                        <p:tgtEl>
                                          <p:spTgt spid="7"/>
                                        </p:tgtEl>
                                        <p:attrNameLst>
                                          <p:attrName>ppt_x</p:attrName>
                                        </p:attrNameLst>
                                      </p:cBhvr>
                                      <p:tavLst>
                                        <p:tav tm="0">
                                          <p:val>
                                            <p:strVal val="0-#ppt_w/2"/>
                                          </p:val>
                                        </p:tav>
                                        <p:tav tm="100000">
                                          <p:val>
                                            <p:strVal val="#ppt_x"/>
                                          </p:val>
                                        </p:tav>
                                      </p:tavLst>
                                    </p:anim>
                                    <p:anim calcmode="lin" valueType="num">
                                      <p:cBhvr additive="base">
                                        <p:cTn id="28" dur="20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7000"/>
                            </p:stCondLst>
                            <p:childTnLst>
                              <p:par>
                                <p:cTn id="30" presetID="23" presetClass="entr" presetSubtype="16"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childTnLst>
                                </p:cTn>
                              </p:par>
                            </p:childTnLst>
                          </p:cTn>
                        </p:par>
                        <p:par>
                          <p:cTn id="34" fill="hold">
                            <p:stCondLst>
                              <p:cond delay="7500"/>
                            </p:stCondLst>
                            <p:childTnLst>
                              <p:par>
                                <p:cTn id="35" presetID="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000" fill="hold"/>
                                        <p:tgtEl>
                                          <p:spTgt spid="9"/>
                                        </p:tgtEl>
                                        <p:attrNameLst>
                                          <p:attrName>ppt_x</p:attrName>
                                        </p:attrNameLst>
                                      </p:cBhvr>
                                      <p:tavLst>
                                        <p:tav tm="0">
                                          <p:val>
                                            <p:strVal val="0-#ppt_w/2"/>
                                          </p:val>
                                        </p:tav>
                                        <p:tav tm="100000">
                                          <p:val>
                                            <p:strVal val="#ppt_x"/>
                                          </p:val>
                                        </p:tav>
                                      </p:tavLst>
                                    </p:anim>
                                    <p:anim calcmode="lin" valueType="num">
                                      <p:cBhvr additive="base">
                                        <p:cTn id="38" dur="20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9500"/>
                            </p:stCondLst>
                            <p:childTnLst>
                              <p:par>
                                <p:cTn id="40" presetID="23" presetClass="entr" presetSubtype="16"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childTnLst>
                                </p:cTn>
                              </p:par>
                            </p:childTnLst>
                          </p:cTn>
                        </p:par>
                        <p:par>
                          <p:cTn id="44" fill="hold">
                            <p:stCondLst>
                              <p:cond delay="10000"/>
                            </p:stCondLst>
                            <p:childTnLst>
                              <p:par>
                                <p:cTn id="45" presetID="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2000" fill="hold"/>
                                        <p:tgtEl>
                                          <p:spTgt spid="16"/>
                                        </p:tgtEl>
                                        <p:attrNameLst>
                                          <p:attrName>ppt_x</p:attrName>
                                        </p:attrNameLst>
                                      </p:cBhvr>
                                      <p:tavLst>
                                        <p:tav tm="0">
                                          <p:val>
                                            <p:strVal val="0-#ppt_w/2"/>
                                          </p:val>
                                        </p:tav>
                                        <p:tav tm="100000">
                                          <p:val>
                                            <p:strVal val="#ppt_x"/>
                                          </p:val>
                                        </p:tav>
                                      </p:tavLst>
                                    </p:anim>
                                    <p:anim calcmode="lin" valueType="num">
                                      <p:cBhvr additive="base">
                                        <p:cTn id="48" dur="2000" fill="hold"/>
                                        <p:tgtEl>
                                          <p:spTgt spid="16"/>
                                        </p:tgtEl>
                                        <p:attrNameLst>
                                          <p:attrName>ppt_y</p:attrName>
                                        </p:attrNameLst>
                                      </p:cBhvr>
                                      <p:tavLst>
                                        <p:tav tm="0">
                                          <p:val>
                                            <p:strVal val="#ppt_y"/>
                                          </p:val>
                                        </p:tav>
                                        <p:tav tm="100000">
                                          <p:val>
                                            <p:strVal val="#ppt_y"/>
                                          </p:val>
                                        </p:tav>
                                      </p:tavLst>
                                    </p:anim>
                                  </p:childTnLst>
                                </p:cTn>
                              </p:par>
                            </p:childTnLst>
                          </p:cTn>
                        </p:par>
                        <p:par>
                          <p:cTn id="49" fill="hold">
                            <p:stCondLst>
                              <p:cond delay="12000"/>
                            </p:stCondLst>
                            <p:childTnLst>
                              <p:par>
                                <p:cTn id="50" presetID="23" presetClass="entr" presetSubtype="16"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childTnLst>
                                </p:cTn>
                              </p:par>
                            </p:childTnLst>
                          </p:cTn>
                        </p:par>
                        <p:par>
                          <p:cTn id="54" fill="hold">
                            <p:stCondLst>
                              <p:cond delay="12500"/>
                            </p:stCondLst>
                            <p:childTnLst>
                              <p:par>
                                <p:cTn id="55" presetID="2" presetClass="entr" presetSubtype="8"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2000" fill="hold"/>
                                        <p:tgtEl>
                                          <p:spTgt spid="18"/>
                                        </p:tgtEl>
                                        <p:attrNameLst>
                                          <p:attrName>ppt_x</p:attrName>
                                        </p:attrNameLst>
                                      </p:cBhvr>
                                      <p:tavLst>
                                        <p:tav tm="0">
                                          <p:val>
                                            <p:strVal val="0-#ppt_w/2"/>
                                          </p:val>
                                        </p:tav>
                                        <p:tav tm="100000">
                                          <p:val>
                                            <p:strVal val="#ppt_x"/>
                                          </p:val>
                                        </p:tav>
                                      </p:tavLst>
                                    </p:anim>
                                    <p:anim calcmode="lin" valueType="num">
                                      <p:cBhvr additive="base">
                                        <p:cTn id="5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2" grpId="0" animBg="1"/>
      <p:bldP spid="13" grpId="0" animBg="1"/>
      <p:bldP spid="14" grpId="0" animBg="1"/>
      <p:bldP spid="15" grpId="0" animBg="1"/>
      <p:bldP spid="16" grpId="0" animBg="1"/>
      <p:bldP spid="17"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solidFill>
                  <a:schemeClr val="bg1"/>
                </a:solidFill>
              </a:rPr>
              <a:t>Auction process            </a:t>
            </a:r>
            <a:r>
              <a:rPr lang="en-US" b="1" dirty="0" err="1" smtClean="0">
                <a:solidFill>
                  <a:schemeClr val="bg1"/>
                </a:solidFill>
              </a:rPr>
              <a:t>contd</a:t>
            </a:r>
            <a:endParaRPr lang="en-US" b="1" dirty="0">
              <a:solidFill>
                <a:schemeClr val="bg1"/>
              </a:solidFill>
            </a:endParaRPr>
          </a:p>
        </p:txBody>
      </p:sp>
      <p:sp>
        <p:nvSpPr>
          <p:cNvPr id="3" name="TextBox 2"/>
          <p:cNvSpPr txBox="1"/>
          <p:nvPr/>
        </p:nvSpPr>
        <p:spPr>
          <a:xfrm>
            <a:off x="533400" y="1905000"/>
            <a:ext cx="3593420" cy="461665"/>
          </a:xfrm>
          <a:prstGeom prst="rect">
            <a:avLst/>
          </a:prstGeom>
          <a:scene3d>
            <a:camera prst="orthographicFront">
              <a:rot lat="0" lon="0" rev="0"/>
            </a:camera>
            <a:lightRig rig="threePt" dir="t">
              <a:rot lat="0" lon="0" rev="1200000"/>
            </a:lightRig>
          </a:scene3d>
          <a:sp3d>
            <a:bevelT w="63500" h="25400" prst="softRound"/>
          </a:sp3d>
        </p:spPr>
        <p:style>
          <a:lnRef idx="0">
            <a:schemeClr val="accent5"/>
          </a:lnRef>
          <a:fillRef idx="3">
            <a:schemeClr val="accent5"/>
          </a:fillRef>
          <a:effectRef idx="3">
            <a:schemeClr val="accent5"/>
          </a:effectRef>
          <a:fontRef idx="minor">
            <a:schemeClr val="lt1"/>
          </a:fontRef>
        </p:style>
        <p:txBody>
          <a:bodyPr wrap="none" rtlCol="0">
            <a:spAutoFit/>
          </a:bodyPr>
          <a:lstStyle/>
          <a:p>
            <a:r>
              <a:rPr lang="en-US" sz="2400" dirty="0" smtClean="0">
                <a:solidFill>
                  <a:schemeClr val="bg1"/>
                </a:solidFill>
              </a:rPr>
              <a:t>Uploading of other reports </a:t>
            </a:r>
            <a:endParaRPr lang="en-US" sz="2400" dirty="0">
              <a:solidFill>
                <a:schemeClr val="bg1"/>
              </a:solidFill>
            </a:endParaRPr>
          </a:p>
        </p:txBody>
      </p:sp>
      <p:sp>
        <p:nvSpPr>
          <p:cNvPr id="5" name="TextBox 4"/>
          <p:cNvSpPr txBox="1"/>
          <p:nvPr/>
        </p:nvSpPr>
        <p:spPr>
          <a:xfrm>
            <a:off x="990600" y="2590800"/>
            <a:ext cx="3195490"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none" rtlCol="0">
            <a:spAutoFit/>
          </a:bodyPr>
          <a:lstStyle/>
          <a:p>
            <a:r>
              <a:rPr lang="en-US" sz="2400" dirty="0" smtClean="0"/>
              <a:t>Fixation of Critical Dates</a:t>
            </a:r>
            <a:endParaRPr lang="en-US" sz="2400" dirty="0"/>
          </a:p>
        </p:txBody>
      </p:sp>
      <p:sp>
        <p:nvSpPr>
          <p:cNvPr id="7" name="TextBox 6"/>
          <p:cNvSpPr txBox="1"/>
          <p:nvPr/>
        </p:nvSpPr>
        <p:spPr>
          <a:xfrm>
            <a:off x="1447800" y="3276600"/>
            <a:ext cx="4191000"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2400" dirty="0" smtClean="0">
                <a:solidFill>
                  <a:schemeClr val="bg1"/>
                </a:solidFill>
              </a:rPr>
              <a:t>  Receipt   of   Earnest  Money</a:t>
            </a:r>
            <a:endParaRPr lang="en-US" sz="2400" dirty="0">
              <a:solidFill>
                <a:schemeClr val="bg1"/>
              </a:solidFill>
            </a:endParaRPr>
          </a:p>
        </p:txBody>
      </p:sp>
      <p:sp>
        <p:nvSpPr>
          <p:cNvPr id="9" name="TextBox 8"/>
          <p:cNvSpPr txBox="1"/>
          <p:nvPr/>
        </p:nvSpPr>
        <p:spPr>
          <a:xfrm>
            <a:off x="1828800" y="3962400"/>
            <a:ext cx="4420634"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none" rtlCol="0">
            <a:spAutoFit/>
          </a:bodyPr>
          <a:lstStyle/>
          <a:p>
            <a:r>
              <a:rPr lang="en-US" sz="2400" dirty="0" smtClean="0">
                <a:solidFill>
                  <a:schemeClr val="bg1"/>
                </a:solidFill>
              </a:rPr>
              <a:t>Evaluation of  prospecting bidders</a:t>
            </a:r>
            <a:endParaRPr lang="en-US" sz="2400" dirty="0">
              <a:solidFill>
                <a:schemeClr val="bg1"/>
              </a:solidFill>
            </a:endParaRPr>
          </a:p>
        </p:txBody>
      </p:sp>
      <p:sp>
        <p:nvSpPr>
          <p:cNvPr id="12" name="Bent-Up Arrow 11"/>
          <p:cNvSpPr/>
          <p:nvPr/>
        </p:nvSpPr>
        <p:spPr>
          <a:xfrm rot="5400000">
            <a:off x="1737360" y="45110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Bent-Up Arrow 12"/>
          <p:cNvSpPr/>
          <p:nvPr/>
        </p:nvSpPr>
        <p:spPr>
          <a:xfrm rot="5400000">
            <a:off x="899160" y="31394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Bent-Up Arrow 13"/>
          <p:cNvSpPr/>
          <p:nvPr/>
        </p:nvSpPr>
        <p:spPr>
          <a:xfrm rot="5400000">
            <a:off x="441960" y="24536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Bent-Up Arrow 14"/>
          <p:cNvSpPr/>
          <p:nvPr/>
        </p:nvSpPr>
        <p:spPr>
          <a:xfrm rot="5400000">
            <a:off x="1280160" y="38252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286000" y="4648200"/>
            <a:ext cx="5239383"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none" rtlCol="0">
            <a:spAutoFit/>
          </a:bodyPr>
          <a:lstStyle/>
          <a:p>
            <a:r>
              <a:rPr lang="en-US" sz="2400" dirty="0" smtClean="0">
                <a:solidFill>
                  <a:schemeClr val="bg1"/>
                </a:solidFill>
              </a:rPr>
              <a:t>Start of Auction under supervision of DC</a:t>
            </a:r>
            <a:endParaRPr lang="en-US" sz="2400" dirty="0">
              <a:solidFill>
                <a:schemeClr val="bg1"/>
              </a:solidFill>
            </a:endParaRPr>
          </a:p>
        </p:txBody>
      </p:sp>
      <p:sp>
        <p:nvSpPr>
          <p:cNvPr id="17" name="Bent-Up Arrow 16"/>
          <p:cNvSpPr/>
          <p:nvPr/>
        </p:nvSpPr>
        <p:spPr>
          <a:xfrm rot="5400000">
            <a:off x="2194560" y="51968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743200" y="5334000"/>
            <a:ext cx="5244193"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none" rtlCol="0">
            <a:spAutoFit/>
          </a:bodyPr>
          <a:lstStyle/>
          <a:p>
            <a:r>
              <a:rPr lang="en-US" sz="2400" dirty="0" smtClean="0">
                <a:solidFill>
                  <a:schemeClr val="bg1"/>
                </a:solidFill>
              </a:rPr>
              <a:t>Selection of  Successful Bidder by the DC</a:t>
            </a:r>
            <a:endParaRPr lang="en-US" sz="2400" dirty="0">
              <a:solidFill>
                <a:schemeClr val="bg1"/>
              </a:solidFill>
            </a:endParaRPr>
          </a:p>
        </p:txBody>
      </p:sp>
      <p:sp>
        <p:nvSpPr>
          <p:cNvPr id="19" name="Striped Right Arrow 18"/>
          <p:cNvSpPr/>
          <p:nvPr/>
        </p:nvSpPr>
        <p:spPr>
          <a:xfrm>
            <a:off x="5181600" y="762000"/>
            <a:ext cx="990600" cy="304800"/>
          </a:xfrm>
          <a:prstGeom prst="striped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solidFill>
                <a:schemeClr val="bg1"/>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0-#ppt_w/2"/>
                                          </p:val>
                                        </p:tav>
                                        <p:tav tm="100000">
                                          <p:val>
                                            <p:strVal val="#ppt_x"/>
                                          </p:val>
                                        </p:tav>
                                      </p:tavLst>
                                    </p:anim>
                                    <p:anim calcmode="lin" valueType="num">
                                      <p:cBhvr additive="base">
                                        <p:cTn id="8" dur="2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childTnLst>
                                </p:cTn>
                              </p:par>
                            </p:childTnLst>
                          </p:cTn>
                        </p:par>
                        <p:par>
                          <p:cTn id="14" fill="hold">
                            <p:stCondLst>
                              <p:cond delay="2500"/>
                            </p:stCondLst>
                            <p:childTnLst>
                              <p:par>
                                <p:cTn id="15" presetID="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2000" fill="hold"/>
                                        <p:tgtEl>
                                          <p:spTgt spid="5"/>
                                        </p:tgtEl>
                                        <p:attrNameLst>
                                          <p:attrName>ppt_x</p:attrName>
                                        </p:attrNameLst>
                                      </p:cBhvr>
                                      <p:tavLst>
                                        <p:tav tm="0">
                                          <p:val>
                                            <p:strVal val="0-#ppt_w/2"/>
                                          </p:val>
                                        </p:tav>
                                        <p:tav tm="100000">
                                          <p:val>
                                            <p:strVal val="#ppt_x"/>
                                          </p:val>
                                        </p:tav>
                                      </p:tavLst>
                                    </p:anim>
                                    <p:anim calcmode="lin" valueType="num">
                                      <p:cBhvr additive="base">
                                        <p:cTn id="18" dur="20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4500"/>
                            </p:stCondLst>
                            <p:childTnLst>
                              <p:par>
                                <p:cTn id="20" presetID="23" presetClass="entr" presetSubtype="16"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childTnLst>
                                </p:cTn>
                              </p:par>
                            </p:childTnLst>
                          </p:cTn>
                        </p:par>
                        <p:par>
                          <p:cTn id="24" fill="hold">
                            <p:stCondLst>
                              <p:cond delay="5000"/>
                            </p:stCondLst>
                            <p:childTnLst>
                              <p:par>
                                <p:cTn id="25" presetID="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000" fill="hold"/>
                                        <p:tgtEl>
                                          <p:spTgt spid="7"/>
                                        </p:tgtEl>
                                        <p:attrNameLst>
                                          <p:attrName>ppt_x</p:attrName>
                                        </p:attrNameLst>
                                      </p:cBhvr>
                                      <p:tavLst>
                                        <p:tav tm="0">
                                          <p:val>
                                            <p:strVal val="0-#ppt_w/2"/>
                                          </p:val>
                                        </p:tav>
                                        <p:tav tm="100000">
                                          <p:val>
                                            <p:strVal val="#ppt_x"/>
                                          </p:val>
                                        </p:tav>
                                      </p:tavLst>
                                    </p:anim>
                                    <p:anim calcmode="lin" valueType="num">
                                      <p:cBhvr additive="base">
                                        <p:cTn id="28" dur="20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7000"/>
                            </p:stCondLst>
                            <p:childTnLst>
                              <p:par>
                                <p:cTn id="30" presetID="23" presetClass="entr" presetSubtype="16"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childTnLst>
                                </p:cTn>
                              </p:par>
                            </p:childTnLst>
                          </p:cTn>
                        </p:par>
                        <p:par>
                          <p:cTn id="34" fill="hold">
                            <p:stCondLst>
                              <p:cond delay="7500"/>
                            </p:stCondLst>
                            <p:childTnLst>
                              <p:par>
                                <p:cTn id="35" presetID="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000" fill="hold"/>
                                        <p:tgtEl>
                                          <p:spTgt spid="9"/>
                                        </p:tgtEl>
                                        <p:attrNameLst>
                                          <p:attrName>ppt_x</p:attrName>
                                        </p:attrNameLst>
                                      </p:cBhvr>
                                      <p:tavLst>
                                        <p:tav tm="0">
                                          <p:val>
                                            <p:strVal val="0-#ppt_w/2"/>
                                          </p:val>
                                        </p:tav>
                                        <p:tav tm="100000">
                                          <p:val>
                                            <p:strVal val="#ppt_x"/>
                                          </p:val>
                                        </p:tav>
                                      </p:tavLst>
                                    </p:anim>
                                    <p:anim calcmode="lin" valueType="num">
                                      <p:cBhvr additive="base">
                                        <p:cTn id="38" dur="20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9500"/>
                            </p:stCondLst>
                            <p:childTnLst>
                              <p:par>
                                <p:cTn id="40" presetID="23" presetClass="entr" presetSubtype="16"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childTnLst>
                                </p:cTn>
                              </p:par>
                            </p:childTnLst>
                          </p:cTn>
                        </p:par>
                        <p:par>
                          <p:cTn id="44" fill="hold">
                            <p:stCondLst>
                              <p:cond delay="10000"/>
                            </p:stCondLst>
                            <p:childTnLst>
                              <p:par>
                                <p:cTn id="45" presetID="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2000" fill="hold"/>
                                        <p:tgtEl>
                                          <p:spTgt spid="16"/>
                                        </p:tgtEl>
                                        <p:attrNameLst>
                                          <p:attrName>ppt_x</p:attrName>
                                        </p:attrNameLst>
                                      </p:cBhvr>
                                      <p:tavLst>
                                        <p:tav tm="0">
                                          <p:val>
                                            <p:strVal val="0-#ppt_w/2"/>
                                          </p:val>
                                        </p:tav>
                                        <p:tav tm="100000">
                                          <p:val>
                                            <p:strVal val="#ppt_x"/>
                                          </p:val>
                                        </p:tav>
                                      </p:tavLst>
                                    </p:anim>
                                    <p:anim calcmode="lin" valueType="num">
                                      <p:cBhvr additive="base">
                                        <p:cTn id="48" dur="2000" fill="hold"/>
                                        <p:tgtEl>
                                          <p:spTgt spid="16"/>
                                        </p:tgtEl>
                                        <p:attrNameLst>
                                          <p:attrName>ppt_y</p:attrName>
                                        </p:attrNameLst>
                                      </p:cBhvr>
                                      <p:tavLst>
                                        <p:tav tm="0">
                                          <p:val>
                                            <p:strVal val="#ppt_y"/>
                                          </p:val>
                                        </p:tav>
                                        <p:tav tm="100000">
                                          <p:val>
                                            <p:strVal val="#ppt_y"/>
                                          </p:val>
                                        </p:tav>
                                      </p:tavLst>
                                    </p:anim>
                                  </p:childTnLst>
                                </p:cTn>
                              </p:par>
                            </p:childTnLst>
                          </p:cTn>
                        </p:par>
                        <p:par>
                          <p:cTn id="49" fill="hold">
                            <p:stCondLst>
                              <p:cond delay="12000"/>
                            </p:stCondLst>
                            <p:childTnLst>
                              <p:par>
                                <p:cTn id="50" presetID="23" presetClass="entr" presetSubtype="16"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childTnLst>
                                </p:cTn>
                              </p:par>
                            </p:childTnLst>
                          </p:cTn>
                        </p:par>
                        <p:par>
                          <p:cTn id="54" fill="hold">
                            <p:stCondLst>
                              <p:cond delay="12500"/>
                            </p:stCondLst>
                            <p:childTnLst>
                              <p:par>
                                <p:cTn id="55" presetID="2" presetClass="entr" presetSubtype="8"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2000" fill="hold"/>
                                        <p:tgtEl>
                                          <p:spTgt spid="18"/>
                                        </p:tgtEl>
                                        <p:attrNameLst>
                                          <p:attrName>ppt_x</p:attrName>
                                        </p:attrNameLst>
                                      </p:cBhvr>
                                      <p:tavLst>
                                        <p:tav tm="0">
                                          <p:val>
                                            <p:strVal val="0-#ppt_w/2"/>
                                          </p:val>
                                        </p:tav>
                                        <p:tav tm="100000">
                                          <p:val>
                                            <p:strVal val="#ppt_x"/>
                                          </p:val>
                                        </p:tav>
                                      </p:tavLst>
                                    </p:anim>
                                    <p:anim calcmode="lin" valueType="num">
                                      <p:cBhvr additive="base">
                                        <p:cTn id="5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2" grpId="0" animBg="1"/>
      <p:bldP spid="13" grpId="0" animBg="1"/>
      <p:bldP spid="14" grpId="0" animBg="1"/>
      <p:bldP spid="15" grpId="0" animBg="1"/>
      <p:bldP spid="16" grpId="0" animBg="1"/>
      <p:bldP spid="17" grpId="0" animBg="1"/>
      <p:bldP spid="1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solidFill>
                  <a:schemeClr val="bg1"/>
                </a:solidFill>
              </a:rPr>
              <a:t>Preparation of Mining Lease</a:t>
            </a:r>
            <a:endParaRPr lang="en-US" b="1" dirty="0">
              <a:solidFill>
                <a:schemeClr val="bg1"/>
              </a:solidFill>
            </a:endParaRPr>
          </a:p>
        </p:txBody>
      </p:sp>
      <p:sp>
        <p:nvSpPr>
          <p:cNvPr id="3" name="TextBox 2"/>
          <p:cNvSpPr txBox="1"/>
          <p:nvPr/>
        </p:nvSpPr>
        <p:spPr>
          <a:xfrm>
            <a:off x="533400" y="1905000"/>
            <a:ext cx="5846409" cy="461665"/>
          </a:xfrm>
          <a:prstGeom prst="rect">
            <a:avLst/>
          </a:prstGeom>
          <a:scene3d>
            <a:camera prst="orthographicFront">
              <a:rot lat="0" lon="0" rev="0"/>
            </a:camera>
            <a:lightRig rig="threePt" dir="t">
              <a:rot lat="0" lon="0" rev="1200000"/>
            </a:lightRig>
          </a:scene3d>
          <a:sp3d>
            <a:bevelT w="63500" h="25400" prst="softRound"/>
          </a:sp3d>
        </p:spPr>
        <p:style>
          <a:lnRef idx="0">
            <a:schemeClr val="accent5"/>
          </a:lnRef>
          <a:fillRef idx="3">
            <a:schemeClr val="accent5"/>
          </a:fillRef>
          <a:effectRef idx="3">
            <a:schemeClr val="accent5"/>
          </a:effectRef>
          <a:fontRef idx="minor">
            <a:schemeClr val="lt1"/>
          </a:fontRef>
        </p:style>
        <p:txBody>
          <a:bodyPr wrap="none" rtlCol="0">
            <a:spAutoFit/>
          </a:bodyPr>
          <a:lstStyle/>
          <a:p>
            <a:r>
              <a:rPr lang="en-US" sz="2400" dirty="0" smtClean="0">
                <a:solidFill>
                  <a:schemeClr val="bg1"/>
                </a:solidFill>
              </a:rPr>
              <a:t>Payment of  1/3  of Bid Money within 15 days</a:t>
            </a:r>
            <a:endParaRPr lang="en-US" sz="2400" dirty="0">
              <a:solidFill>
                <a:schemeClr val="bg1"/>
              </a:solidFill>
            </a:endParaRPr>
          </a:p>
        </p:txBody>
      </p:sp>
      <p:sp>
        <p:nvSpPr>
          <p:cNvPr id="5" name="TextBox 4"/>
          <p:cNvSpPr txBox="1"/>
          <p:nvPr/>
        </p:nvSpPr>
        <p:spPr>
          <a:xfrm>
            <a:off x="990600" y="2590800"/>
            <a:ext cx="5562600"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2400" dirty="0" smtClean="0"/>
              <a:t> Issuance of  </a:t>
            </a:r>
            <a:r>
              <a:rPr lang="en-US" sz="2400" dirty="0" err="1" smtClean="0"/>
              <a:t>LoI</a:t>
            </a:r>
            <a:r>
              <a:rPr lang="en-US" sz="2400" dirty="0" smtClean="0"/>
              <a:t>  by  the District  Magistrate</a:t>
            </a:r>
            <a:endParaRPr lang="en-US" sz="2400" dirty="0"/>
          </a:p>
        </p:txBody>
      </p:sp>
      <p:sp>
        <p:nvSpPr>
          <p:cNvPr id="7" name="TextBox 6"/>
          <p:cNvSpPr txBox="1"/>
          <p:nvPr/>
        </p:nvSpPr>
        <p:spPr>
          <a:xfrm>
            <a:off x="1447800" y="3276600"/>
            <a:ext cx="5410200"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2400" dirty="0" smtClean="0">
                <a:solidFill>
                  <a:schemeClr val="bg1"/>
                </a:solidFill>
              </a:rPr>
              <a:t>  Compliance of terms &amp; conditions in </a:t>
            </a:r>
            <a:r>
              <a:rPr lang="en-US" sz="2400" dirty="0" err="1" smtClean="0">
                <a:solidFill>
                  <a:schemeClr val="bg1"/>
                </a:solidFill>
              </a:rPr>
              <a:t>LoI</a:t>
            </a:r>
            <a:endParaRPr lang="en-US" sz="2400" dirty="0">
              <a:solidFill>
                <a:schemeClr val="bg1"/>
              </a:solidFill>
            </a:endParaRPr>
          </a:p>
        </p:txBody>
      </p:sp>
      <p:sp>
        <p:nvSpPr>
          <p:cNvPr id="9" name="TextBox 8"/>
          <p:cNvSpPr txBox="1"/>
          <p:nvPr/>
        </p:nvSpPr>
        <p:spPr>
          <a:xfrm>
            <a:off x="1828800" y="3962400"/>
            <a:ext cx="5608971"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none" rtlCol="0">
            <a:spAutoFit/>
          </a:bodyPr>
          <a:lstStyle/>
          <a:p>
            <a:r>
              <a:rPr lang="en-US" sz="2400" dirty="0" smtClean="0">
                <a:solidFill>
                  <a:schemeClr val="bg1"/>
                </a:solidFill>
              </a:rPr>
              <a:t> Fixing dates for payment of rest Bid Money</a:t>
            </a:r>
            <a:endParaRPr lang="en-US" sz="2400" dirty="0">
              <a:solidFill>
                <a:schemeClr val="bg1"/>
              </a:solidFill>
            </a:endParaRPr>
          </a:p>
        </p:txBody>
      </p:sp>
      <p:sp>
        <p:nvSpPr>
          <p:cNvPr id="12" name="Bent-Up Arrow 11"/>
          <p:cNvSpPr/>
          <p:nvPr/>
        </p:nvSpPr>
        <p:spPr>
          <a:xfrm rot="5400000">
            <a:off x="1737360" y="45110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Bent-Up Arrow 12"/>
          <p:cNvSpPr/>
          <p:nvPr/>
        </p:nvSpPr>
        <p:spPr>
          <a:xfrm rot="5400000">
            <a:off x="899160" y="31394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Bent-Up Arrow 13"/>
          <p:cNvSpPr/>
          <p:nvPr/>
        </p:nvSpPr>
        <p:spPr>
          <a:xfrm rot="5400000">
            <a:off x="441960" y="24536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Bent-Up Arrow 14"/>
          <p:cNvSpPr/>
          <p:nvPr/>
        </p:nvSpPr>
        <p:spPr>
          <a:xfrm rot="5400000">
            <a:off x="1280160" y="38252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286000" y="4648200"/>
            <a:ext cx="5509137"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none" rtlCol="0">
            <a:spAutoFit/>
          </a:bodyPr>
          <a:lstStyle/>
          <a:p>
            <a:r>
              <a:rPr lang="en-US" sz="2400" dirty="0" smtClean="0">
                <a:solidFill>
                  <a:schemeClr val="bg1"/>
                </a:solidFill>
              </a:rPr>
              <a:t>Execution  of  Lease  Deed  within  30  days</a:t>
            </a:r>
            <a:endParaRPr lang="en-US" sz="2400" dirty="0">
              <a:solidFill>
                <a:schemeClr val="bg1"/>
              </a:solidFill>
            </a:endParaRPr>
          </a:p>
        </p:txBody>
      </p:sp>
      <p:sp>
        <p:nvSpPr>
          <p:cNvPr id="17" name="Bent-Up Arrow 16"/>
          <p:cNvSpPr/>
          <p:nvPr/>
        </p:nvSpPr>
        <p:spPr>
          <a:xfrm rot="5400000">
            <a:off x="2194560" y="51968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743200" y="5334000"/>
            <a:ext cx="5908862"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none" rtlCol="0">
            <a:spAutoFit/>
          </a:bodyPr>
          <a:lstStyle/>
          <a:p>
            <a:r>
              <a:rPr lang="en-US" sz="2400" dirty="0" smtClean="0">
                <a:solidFill>
                  <a:schemeClr val="bg1"/>
                </a:solidFill>
              </a:rPr>
              <a:t>Registration of  executed mining lease by  DM</a:t>
            </a:r>
            <a:endParaRPr lang="en-US" sz="2400" dirty="0">
              <a:solidFill>
                <a:schemeClr val="bg1"/>
              </a:solidFill>
            </a:endParaRPr>
          </a:p>
        </p:txBody>
      </p:sp>
      <p:sp>
        <p:nvSpPr>
          <p:cNvPr id="20" name="Bent-Up Arrow 19"/>
          <p:cNvSpPr/>
          <p:nvPr/>
        </p:nvSpPr>
        <p:spPr>
          <a:xfrm rot="5400000">
            <a:off x="2651760" y="5882640"/>
            <a:ext cx="516636" cy="4861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3200400" y="6019800"/>
            <a:ext cx="5721310" cy="461665"/>
          </a:xfrm>
          <a:prstGeom prst="rect">
            <a:avLst/>
          </a:prstGeom>
          <a:scene3d>
            <a:camera prst="orthographicFront"/>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wrap="none" rtlCol="0">
            <a:spAutoFit/>
          </a:bodyPr>
          <a:lstStyle/>
          <a:p>
            <a:r>
              <a:rPr lang="en-US" sz="2400" dirty="0" smtClean="0">
                <a:solidFill>
                  <a:schemeClr val="bg1"/>
                </a:solidFill>
              </a:rPr>
              <a:t>Handing over  Possession of leased out  area</a:t>
            </a:r>
            <a:endParaRPr lang="en-US" sz="2400" dirty="0">
              <a:solidFill>
                <a:schemeClr val="bg1"/>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0-#ppt_w/2"/>
                                          </p:val>
                                        </p:tav>
                                        <p:tav tm="100000">
                                          <p:val>
                                            <p:strVal val="#ppt_x"/>
                                          </p:val>
                                        </p:tav>
                                      </p:tavLst>
                                    </p:anim>
                                    <p:anim calcmode="lin" valueType="num">
                                      <p:cBhvr additive="base">
                                        <p:cTn id="8" dur="2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childTnLst>
                                </p:cTn>
                              </p:par>
                            </p:childTnLst>
                          </p:cTn>
                        </p:par>
                        <p:par>
                          <p:cTn id="14" fill="hold">
                            <p:stCondLst>
                              <p:cond delay="2500"/>
                            </p:stCondLst>
                            <p:childTnLst>
                              <p:par>
                                <p:cTn id="15" presetID="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2000" fill="hold"/>
                                        <p:tgtEl>
                                          <p:spTgt spid="5"/>
                                        </p:tgtEl>
                                        <p:attrNameLst>
                                          <p:attrName>ppt_x</p:attrName>
                                        </p:attrNameLst>
                                      </p:cBhvr>
                                      <p:tavLst>
                                        <p:tav tm="0">
                                          <p:val>
                                            <p:strVal val="0-#ppt_w/2"/>
                                          </p:val>
                                        </p:tav>
                                        <p:tav tm="100000">
                                          <p:val>
                                            <p:strVal val="#ppt_x"/>
                                          </p:val>
                                        </p:tav>
                                      </p:tavLst>
                                    </p:anim>
                                    <p:anim calcmode="lin" valueType="num">
                                      <p:cBhvr additive="base">
                                        <p:cTn id="18" dur="20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4500"/>
                            </p:stCondLst>
                            <p:childTnLst>
                              <p:par>
                                <p:cTn id="20" presetID="23" presetClass="entr" presetSubtype="16"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childTnLst>
                                </p:cTn>
                              </p:par>
                            </p:childTnLst>
                          </p:cTn>
                        </p:par>
                        <p:par>
                          <p:cTn id="24" fill="hold">
                            <p:stCondLst>
                              <p:cond delay="5000"/>
                            </p:stCondLst>
                            <p:childTnLst>
                              <p:par>
                                <p:cTn id="25" presetID="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000" fill="hold"/>
                                        <p:tgtEl>
                                          <p:spTgt spid="7"/>
                                        </p:tgtEl>
                                        <p:attrNameLst>
                                          <p:attrName>ppt_x</p:attrName>
                                        </p:attrNameLst>
                                      </p:cBhvr>
                                      <p:tavLst>
                                        <p:tav tm="0">
                                          <p:val>
                                            <p:strVal val="0-#ppt_w/2"/>
                                          </p:val>
                                        </p:tav>
                                        <p:tav tm="100000">
                                          <p:val>
                                            <p:strVal val="#ppt_x"/>
                                          </p:val>
                                        </p:tav>
                                      </p:tavLst>
                                    </p:anim>
                                    <p:anim calcmode="lin" valueType="num">
                                      <p:cBhvr additive="base">
                                        <p:cTn id="28" dur="20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7000"/>
                            </p:stCondLst>
                            <p:childTnLst>
                              <p:par>
                                <p:cTn id="30" presetID="23" presetClass="entr" presetSubtype="16"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childTnLst>
                                </p:cTn>
                              </p:par>
                            </p:childTnLst>
                          </p:cTn>
                        </p:par>
                        <p:par>
                          <p:cTn id="34" fill="hold">
                            <p:stCondLst>
                              <p:cond delay="7500"/>
                            </p:stCondLst>
                            <p:childTnLst>
                              <p:par>
                                <p:cTn id="35" presetID="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000" fill="hold"/>
                                        <p:tgtEl>
                                          <p:spTgt spid="9"/>
                                        </p:tgtEl>
                                        <p:attrNameLst>
                                          <p:attrName>ppt_x</p:attrName>
                                        </p:attrNameLst>
                                      </p:cBhvr>
                                      <p:tavLst>
                                        <p:tav tm="0">
                                          <p:val>
                                            <p:strVal val="0-#ppt_w/2"/>
                                          </p:val>
                                        </p:tav>
                                        <p:tav tm="100000">
                                          <p:val>
                                            <p:strVal val="#ppt_x"/>
                                          </p:val>
                                        </p:tav>
                                      </p:tavLst>
                                    </p:anim>
                                    <p:anim calcmode="lin" valueType="num">
                                      <p:cBhvr additive="base">
                                        <p:cTn id="38" dur="20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9500"/>
                            </p:stCondLst>
                            <p:childTnLst>
                              <p:par>
                                <p:cTn id="40" presetID="23" presetClass="entr" presetSubtype="16"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childTnLst>
                                </p:cTn>
                              </p:par>
                            </p:childTnLst>
                          </p:cTn>
                        </p:par>
                        <p:par>
                          <p:cTn id="44" fill="hold">
                            <p:stCondLst>
                              <p:cond delay="10000"/>
                            </p:stCondLst>
                            <p:childTnLst>
                              <p:par>
                                <p:cTn id="45" presetID="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2000" fill="hold"/>
                                        <p:tgtEl>
                                          <p:spTgt spid="16"/>
                                        </p:tgtEl>
                                        <p:attrNameLst>
                                          <p:attrName>ppt_x</p:attrName>
                                        </p:attrNameLst>
                                      </p:cBhvr>
                                      <p:tavLst>
                                        <p:tav tm="0">
                                          <p:val>
                                            <p:strVal val="0-#ppt_w/2"/>
                                          </p:val>
                                        </p:tav>
                                        <p:tav tm="100000">
                                          <p:val>
                                            <p:strVal val="#ppt_x"/>
                                          </p:val>
                                        </p:tav>
                                      </p:tavLst>
                                    </p:anim>
                                    <p:anim calcmode="lin" valueType="num">
                                      <p:cBhvr additive="base">
                                        <p:cTn id="48" dur="2000" fill="hold"/>
                                        <p:tgtEl>
                                          <p:spTgt spid="16"/>
                                        </p:tgtEl>
                                        <p:attrNameLst>
                                          <p:attrName>ppt_y</p:attrName>
                                        </p:attrNameLst>
                                      </p:cBhvr>
                                      <p:tavLst>
                                        <p:tav tm="0">
                                          <p:val>
                                            <p:strVal val="#ppt_y"/>
                                          </p:val>
                                        </p:tav>
                                        <p:tav tm="100000">
                                          <p:val>
                                            <p:strVal val="#ppt_y"/>
                                          </p:val>
                                        </p:tav>
                                      </p:tavLst>
                                    </p:anim>
                                  </p:childTnLst>
                                </p:cTn>
                              </p:par>
                            </p:childTnLst>
                          </p:cTn>
                        </p:par>
                        <p:par>
                          <p:cTn id="49" fill="hold">
                            <p:stCondLst>
                              <p:cond delay="12000"/>
                            </p:stCondLst>
                            <p:childTnLst>
                              <p:par>
                                <p:cTn id="50" presetID="23" presetClass="entr" presetSubtype="16"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childTnLst>
                                </p:cTn>
                              </p:par>
                            </p:childTnLst>
                          </p:cTn>
                        </p:par>
                        <p:par>
                          <p:cTn id="54" fill="hold">
                            <p:stCondLst>
                              <p:cond delay="12500"/>
                            </p:stCondLst>
                            <p:childTnLst>
                              <p:par>
                                <p:cTn id="55" presetID="2" presetClass="entr" presetSubtype="8"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2000" fill="hold"/>
                                        <p:tgtEl>
                                          <p:spTgt spid="18"/>
                                        </p:tgtEl>
                                        <p:attrNameLst>
                                          <p:attrName>ppt_x</p:attrName>
                                        </p:attrNameLst>
                                      </p:cBhvr>
                                      <p:tavLst>
                                        <p:tav tm="0">
                                          <p:val>
                                            <p:strVal val="0-#ppt_w/2"/>
                                          </p:val>
                                        </p:tav>
                                        <p:tav tm="100000">
                                          <p:val>
                                            <p:strVal val="#ppt_x"/>
                                          </p:val>
                                        </p:tav>
                                      </p:tavLst>
                                    </p:anim>
                                    <p:anim calcmode="lin" valueType="num">
                                      <p:cBhvr additive="base">
                                        <p:cTn id="58" dur="2000" fill="hold"/>
                                        <p:tgtEl>
                                          <p:spTgt spid="18"/>
                                        </p:tgtEl>
                                        <p:attrNameLst>
                                          <p:attrName>ppt_y</p:attrName>
                                        </p:attrNameLst>
                                      </p:cBhvr>
                                      <p:tavLst>
                                        <p:tav tm="0">
                                          <p:val>
                                            <p:strVal val="#ppt_y"/>
                                          </p:val>
                                        </p:tav>
                                        <p:tav tm="100000">
                                          <p:val>
                                            <p:strVal val="#ppt_y"/>
                                          </p:val>
                                        </p:tav>
                                      </p:tavLst>
                                    </p:anim>
                                  </p:childTnLst>
                                </p:cTn>
                              </p:par>
                            </p:childTnLst>
                          </p:cTn>
                        </p:par>
                        <p:par>
                          <p:cTn id="59" fill="hold">
                            <p:stCondLst>
                              <p:cond delay="14500"/>
                            </p:stCondLst>
                            <p:childTnLst>
                              <p:par>
                                <p:cTn id="60" presetID="23" presetClass="entr" presetSubtype="16"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p:cTn id="62" dur="500" fill="hold"/>
                                        <p:tgtEl>
                                          <p:spTgt spid="20"/>
                                        </p:tgtEl>
                                        <p:attrNameLst>
                                          <p:attrName>ppt_w</p:attrName>
                                        </p:attrNameLst>
                                      </p:cBhvr>
                                      <p:tavLst>
                                        <p:tav tm="0">
                                          <p:val>
                                            <p:fltVal val="0"/>
                                          </p:val>
                                        </p:tav>
                                        <p:tav tm="100000">
                                          <p:val>
                                            <p:strVal val="#ppt_w"/>
                                          </p:val>
                                        </p:tav>
                                      </p:tavLst>
                                    </p:anim>
                                    <p:anim calcmode="lin" valueType="num">
                                      <p:cBhvr>
                                        <p:cTn id="63" dur="500" fill="hold"/>
                                        <p:tgtEl>
                                          <p:spTgt spid="20"/>
                                        </p:tgtEl>
                                        <p:attrNameLst>
                                          <p:attrName>ppt_h</p:attrName>
                                        </p:attrNameLst>
                                      </p:cBhvr>
                                      <p:tavLst>
                                        <p:tav tm="0">
                                          <p:val>
                                            <p:fltVal val="0"/>
                                          </p:val>
                                        </p:tav>
                                        <p:tav tm="100000">
                                          <p:val>
                                            <p:strVal val="#ppt_h"/>
                                          </p:val>
                                        </p:tav>
                                      </p:tavLst>
                                    </p:anim>
                                  </p:childTnLst>
                                </p:cTn>
                              </p:par>
                            </p:childTnLst>
                          </p:cTn>
                        </p:par>
                        <p:par>
                          <p:cTn id="64" fill="hold">
                            <p:stCondLst>
                              <p:cond delay="15000"/>
                            </p:stCondLst>
                            <p:childTnLst>
                              <p:par>
                                <p:cTn id="65" presetID="2" presetClass="entr" presetSubtype="8"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2000" fill="hold"/>
                                        <p:tgtEl>
                                          <p:spTgt spid="21"/>
                                        </p:tgtEl>
                                        <p:attrNameLst>
                                          <p:attrName>ppt_x</p:attrName>
                                        </p:attrNameLst>
                                      </p:cBhvr>
                                      <p:tavLst>
                                        <p:tav tm="0">
                                          <p:val>
                                            <p:strVal val="0-#ppt_w/2"/>
                                          </p:val>
                                        </p:tav>
                                        <p:tav tm="100000">
                                          <p:val>
                                            <p:strVal val="#ppt_x"/>
                                          </p:val>
                                        </p:tav>
                                      </p:tavLst>
                                    </p:anim>
                                    <p:anim calcmode="lin" valueType="num">
                                      <p:cBhvr additive="base">
                                        <p:cTn id="68" dur="2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2" grpId="0" animBg="1"/>
      <p:bldP spid="13" grpId="0" animBg="1"/>
      <p:bldP spid="14" grpId="0" animBg="1"/>
      <p:bldP spid="15" grpId="0" animBg="1"/>
      <p:bldP spid="16" grpId="0" animBg="1"/>
      <p:bldP spid="17" grpId="0" animBg="1"/>
      <p:bldP spid="18" grpId="0" animBg="1"/>
      <p:bldP spid="20" grpId="0" animBg="1"/>
      <p:bldP spid="2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371600"/>
          </a:xfrm>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sz="6600" b="1" dirty="0" smtClean="0">
                <a:solidFill>
                  <a:schemeClr val="bg1"/>
                </a:solidFill>
              </a:rPr>
              <a:t>THANK   YOU</a:t>
            </a:r>
            <a:endParaRPr lang="en-US" sz="6600" b="1" dirty="0">
              <a:solidFill>
                <a:schemeClr val="bg1"/>
              </a:solidFill>
            </a:endParaRPr>
          </a:p>
        </p:txBody>
      </p:sp>
    </p:spTree>
  </p:cSld>
  <p:clrMapOvr>
    <a:masterClrMapping/>
  </p:clrMapOvr>
  <p:transition spd="slow">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686</TotalTime>
  <Words>1087</Words>
  <Application>Microsoft Office PowerPoint</Application>
  <PresentationFormat>On-screen Show (4:3)</PresentationFormat>
  <Paragraphs>106</Paragraphs>
  <Slides>33</Slides>
  <Notes>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West Bengal Minor Minerals (Auction Rules) , 2016</vt:lpstr>
      <vt:lpstr>What’s   New</vt:lpstr>
      <vt:lpstr>Rule  3 : Application</vt:lpstr>
      <vt:lpstr>Rule 7 : Electronic Auction</vt:lpstr>
      <vt:lpstr>Slide 5</vt:lpstr>
      <vt:lpstr>Slide 6</vt:lpstr>
      <vt:lpstr>Slide 7</vt:lpstr>
      <vt:lpstr>Slide 8</vt:lpstr>
      <vt:lpstr>Slide 9</vt:lpstr>
      <vt:lpstr>Rule  2 : Definitions</vt:lpstr>
      <vt:lpstr>Definitions</vt:lpstr>
      <vt:lpstr>Rule  2(d) : District Committee</vt:lpstr>
      <vt:lpstr> District Committee            Composition </vt:lpstr>
      <vt:lpstr>Function  of  District Committee</vt:lpstr>
      <vt:lpstr>Rule 5 : Prerequisites for Auction of mining Lease</vt:lpstr>
      <vt:lpstr>Rule 6 : Eligibility for Mining</vt:lpstr>
      <vt:lpstr>Rule  8 : Bidding Parameters</vt:lpstr>
      <vt:lpstr>Bidding Parameters               Continued </vt:lpstr>
      <vt:lpstr>Rule  9 : Bidding Process</vt:lpstr>
      <vt:lpstr>Bidding Process             Continued </vt:lpstr>
      <vt:lpstr>Bidding Process             Continued </vt:lpstr>
      <vt:lpstr>Bidding Process             Continued </vt:lpstr>
      <vt:lpstr>Rule 10 : Grant of Mining Lease</vt:lpstr>
      <vt:lpstr>Grant of Mining Lease         Contd..</vt:lpstr>
      <vt:lpstr>Grant of Mining Lease         Contd..</vt:lpstr>
      <vt:lpstr>Payment  of  Rest  of  Bid  Amount</vt:lpstr>
      <vt:lpstr>Payment  of  Rest  of  Bid  Amount                                     Continued</vt:lpstr>
      <vt:lpstr>Rule  11  :  Performance Security</vt:lpstr>
      <vt:lpstr>Rule 16 : Power to rectify apparent mistakes</vt:lpstr>
      <vt:lpstr>Auction process in Nut Shell</vt:lpstr>
      <vt:lpstr>Auction process            contd</vt:lpstr>
      <vt:lpstr>Preparation of Mining Lease</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 Bengal Minor Minerals (Auction Rules) , 2016</dc:title>
  <dc:creator>KP1</dc:creator>
  <cp:lastModifiedBy>KP1</cp:lastModifiedBy>
  <cp:revision>253</cp:revision>
  <dcterms:created xsi:type="dcterms:W3CDTF">2006-08-16T00:00:00Z</dcterms:created>
  <dcterms:modified xsi:type="dcterms:W3CDTF">2019-05-10T11:28:22Z</dcterms:modified>
</cp:coreProperties>
</file>