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76" r:id="rId21"/>
    <p:sldId id="277" r:id="rId22"/>
    <p:sldId id="279" r:id="rId23"/>
    <p:sldId id="280" r:id="rId24"/>
    <p:sldId id="282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D27F4F-1F5B-4ABB-A678-5158F439115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428B28-2C6A-4C52-BB0B-C6463A5931D5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800" b="1" dirty="0" smtClean="0">
              <a:solidFill>
                <a:schemeClr val="bg1"/>
              </a:solidFill>
            </a:rPr>
            <a:t>delay in acquisition of surface rights</a:t>
          </a:r>
          <a:endParaRPr lang="en-US" sz="2800" dirty="0">
            <a:solidFill>
              <a:schemeClr val="bg1"/>
            </a:solidFill>
          </a:endParaRPr>
        </a:p>
      </dgm:t>
    </dgm:pt>
    <dgm:pt modelId="{C1FD35DB-36EE-4271-BBE3-96556F21EED7}" type="parTrans" cxnId="{8BEEBB79-82AE-4B99-83DB-E62550888EA7}">
      <dgm:prSet/>
      <dgm:spPr/>
      <dgm:t>
        <a:bodyPr/>
        <a:lstStyle/>
        <a:p>
          <a:endParaRPr lang="en-US"/>
        </a:p>
      </dgm:t>
    </dgm:pt>
    <dgm:pt modelId="{DCC092D3-FAAB-4005-91FE-30F7D9E2088E}" type="sibTrans" cxnId="{8BEEBB79-82AE-4B99-83DB-E62550888EA7}">
      <dgm:prSet/>
      <dgm:spPr/>
      <dgm:t>
        <a:bodyPr/>
        <a:lstStyle/>
        <a:p>
          <a:endParaRPr lang="en-US"/>
        </a:p>
      </dgm:t>
    </dgm:pt>
    <dgm:pt modelId="{CA18B06C-8B40-482A-859F-BA7A412B4C23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800" b="1" dirty="0" smtClean="0">
              <a:solidFill>
                <a:schemeClr val="bg1"/>
              </a:solidFill>
            </a:rPr>
            <a:t>delay in getting the possession</a:t>
          </a:r>
          <a:endParaRPr lang="en-US" sz="2800" dirty="0">
            <a:solidFill>
              <a:schemeClr val="bg1"/>
            </a:solidFill>
          </a:endParaRPr>
        </a:p>
      </dgm:t>
    </dgm:pt>
    <dgm:pt modelId="{562822BD-D79A-4CCF-AAD9-5D0503024812}" type="parTrans" cxnId="{B3BD8A79-D17A-4E93-87C4-72E9164A9BD6}">
      <dgm:prSet/>
      <dgm:spPr/>
      <dgm:t>
        <a:bodyPr/>
        <a:lstStyle/>
        <a:p>
          <a:endParaRPr lang="en-US"/>
        </a:p>
      </dgm:t>
    </dgm:pt>
    <dgm:pt modelId="{4C6C3463-140C-44DB-9668-6F09BA2CD4A0}" type="sibTrans" cxnId="{B3BD8A79-D17A-4E93-87C4-72E9164A9BD6}">
      <dgm:prSet/>
      <dgm:spPr/>
      <dgm:t>
        <a:bodyPr/>
        <a:lstStyle/>
        <a:p>
          <a:endParaRPr lang="en-US"/>
        </a:p>
      </dgm:t>
    </dgm:pt>
    <dgm:pt modelId="{8CD95992-427D-4F87-9FC6-4ACECF7F4E16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800" b="1" dirty="0" smtClean="0">
              <a:solidFill>
                <a:schemeClr val="bg1"/>
              </a:solidFill>
            </a:rPr>
            <a:t>delay in supply or installation of machinery</a:t>
          </a:r>
          <a:endParaRPr lang="en-US" sz="2800" dirty="0">
            <a:solidFill>
              <a:schemeClr val="bg1"/>
            </a:solidFill>
          </a:endParaRPr>
        </a:p>
      </dgm:t>
    </dgm:pt>
    <dgm:pt modelId="{4FCD432F-2067-4C9B-86E6-54AE96347835}" type="parTrans" cxnId="{8E93CAAB-F5AD-4519-8603-253D9FEDF604}">
      <dgm:prSet/>
      <dgm:spPr/>
      <dgm:t>
        <a:bodyPr/>
        <a:lstStyle/>
        <a:p>
          <a:endParaRPr lang="en-US"/>
        </a:p>
      </dgm:t>
    </dgm:pt>
    <dgm:pt modelId="{47DEE98C-DC84-4CFA-A2BD-CAAC5D5D1B97}" type="sibTrans" cxnId="{8E93CAAB-F5AD-4519-8603-253D9FEDF604}">
      <dgm:prSet/>
      <dgm:spPr/>
      <dgm:t>
        <a:bodyPr/>
        <a:lstStyle/>
        <a:p>
          <a:endParaRPr lang="en-US"/>
        </a:p>
      </dgm:t>
    </dgm:pt>
    <dgm:pt modelId="{F99F891E-DB0A-46DE-B8FA-E5354F7E4BE5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400" b="1" dirty="0" smtClean="0">
              <a:solidFill>
                <a:schemeClr val="bg1"/>
              </a:solidFill>
            </a:rPr>
            <a:t>orders passed by any statutory or competent authority</a:t>
          </a:r>
          <a:endParaRPr lang="en-US" sz="2400" dirty="0">
            <a:solidFill>
              <a:schemeClr val="bg1"/>
            </a:solidFill>
          </a:endParaRPr>
        </a:p>
      </dgm:t>
    </dgm:pt>
    <dgm:pt modelId="{ADB5E483-D291-49FB-BE64-1EC71DFDD660}" type="parTrans" cxnId="{17F15CEB-1C96-48FC-A59C-445BB45CC79E}">
      <dgm:prSet/>
      <dgm:spPr/>
      <dgm:t>
        <a:bodyPr/>
        <a:lstStyle/>
        <a:p>
          <a:endParaRPr lang="en-US"/>
        </a:p>
      </dgm:t>
    </dgm:pt>
    <dgm:pt modelId="{34CAF3BF-CA9F-4552-B867-60E00FE6D1E7}" type="sibTrans" cxnId="{17F15CEB-1C96-48FC-A59C-445BB45CC79E}">
      <dgm:prSet/>
      <dgm:spPr/>
      <dgm:t>
        <a:bodyPr/>
        <a:lstStyle/>
        <a:p>
          <a:endParaRPr lang="en-US"/>
        </a:p>
      </dgm:t>
    </dgm:pt>
    <dgm:pt modelId="{9667C61F-2E83-4F3E-B855-BB8AF66FB01F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800" b="1" dirty="0" smtClean="0">
              <a:solidFill>
                <a:schemeClr val="bg1"/>
              </a:solidFill>
            </a:rPr>
            <a:t>operation becoming highly uneconomical</a:t>
          </a:r>
          <a:endParaRPr lang="en-US" sz="2800" dirty="0">
            <a:solidFill>
              <a:schemeClr val="bg1"/>
            </a:solidFill>
          </a:endParaRPr>
        </a:p>
      </dgm:t>
    </dgm:pt>
    <dgm:pt modelId="{F5967245-9CE0-4144-9FA7-CB8947CC9D7E}" type="parTrans" cxnId="{88ED4DC3-9FA2-453A-9403-9330FD65D3D6}">
      <dgm:prSet/>
      <dgm:spPr/>
      <dgm:t>
        <a:bodyPr/>
        <a:lstStyle/>
        <a:p>
          <a:endParaRPr lang="en-US"/>
        </a:p>
      </dgm:t>
    </dgm:pt>
    <dgm:pt modelId="{ABED3747-41A8-4459-80A2-A3F93E7ED9F0}" type="sibTrans" cxnId="{88ED4DC3-9FA2-453A-9403-9330FD65D3D6}">
      <dgm:prSet/>
      <dgm:spPr/>
      <dgm:t>
        <a:bodyPr/>
        <a:lstStyle/>
        <a:p>
          <a:endParaRPr lang="en-US"/>
        </a:p>
      </dgm:t>
    </dgm:pt>
    <dgm:pt modelId="{0A5635B9-241F-4E81-84C5-EC9937DDBA87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800" b="1" dirty="0" smtClean="0">
              <a:solidFill>
                <a:schemeClr val="bg1"/>
              </a:solidFill>
            </a:rPr>
            <a:t>strike  or  lock - out</a:t>
          </a:r>
          <a:endParaRPr lang="en-US" sz="1200" dirty="0">
            <a:solidFill>
              <a:schemeClr val="bg1"/>
            </a:solidFill>
          </a:endParaRPr>
        </a:p>
      </dgm:t>
    </dgm:pt>
    <dgm:pt modelId="{67CBCC0B-73BA-4CFE-BCA0-90E898AF8F56}" type="parTrans" cxnId="{63C62948-F8D5-4E46-879A-870986203101}">
      <dgm:prSet/>
      <dgm:spPr/>
      <dgm:t>
        <a:bodyPr/>
        <a:lstStyle/>
        <a:p>
          <a:endParaRPr lang="en-US"/>
        </a:p>
      </dgm:t>
    </dgm:pt>
    <dgm:pt modelId="{69C3F7F6-FECA-4280-83EB-09C68F4A2240}" type="sibTrans" cxnId="{63C62948-F8D5-4E46-879A-870986203101}">
      <dgm:prSet/>
      <dgm:spPr/>
      <dgm:t>
        <a:bodyPr/>
        <a:lstStyle/>
        <a:p>
          <a:endParaRPr lang="en-US"/>
        </a:p>
      </dgm:t>
    </dgm:pt>
    <dgm:pt modelId="{7738F223-D9AF-4714-9840-856C2066FAF2}" type="pres">
      <dgm:prSet presAssocID="{0ED27F4F-1F5B-4ABB-A678-5158F439115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B4F6F8D3-267C-4CCC-860A-ACA451639BFA}" type="pres">
      <dgm:prSet presAssocID="{0ED27F4F-1F5B-4ABB-A678-5158F4391151}" presName="pyramid" presStyleLbl="node1" presStyleIdx="0" presStyleCnt="1" custScaleX="34924" custScaleY="93750" custLinFactNeighborX="-37159" custLinFactNeighborY="7576"/>
      <dgm:spPr/>
    </dgm:pt>
    <dgm:pt modelId="{EA77080A-59F6-45CE-A062-01D49A467E45}" type="pres">
      <dgm:prSet presAssocID="{0ED27F4F-1F5B-4ABB-A678-5158F4391151}" presName="theList" presStyleCnt="0"/>
      <dgm:spPr/>
    </dgm:pt>
    <dgm:pt modelId="{66BD1329-391F-42D6-88AE-21C3741F1916}" type="pres">
      <dgm:prSet presAssocID="{46428B28-2C6A-4C52-BB0B-C6463A5931D5}" presName="aNode" presStyleLbl="fgAcc1" presStyleIdx="0" presStyleCnt="6" custScaleX="230713" custScaleY="28496" custLinFactY="97560" custLinFactNeighborX="8385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A57608-8453-4B06-8272-D9A6CD98F000}" type="pres">
      <dgm:prSet presAssocID="{46428B28-2C6A-4C52-BB0B-C6463A5931D5}" presName="aSpace" presStyleCnt="0"/>
      <dgm:spPr/>
    </dgm:pt>
    <dgm:pt modelId="{BB39BA7B-749B-4E42-958C-B3C698278011}" type="pres">
      <dgm:prSet presAssocID="{CA18B06C-8B40-482A-859F-BA7A412B4C23}" presName="aNode" presStyleLbl="fgAcc1" presStyleIdx="1" presStyleCnt="6" custScaleX="230479" custScaleY="31140" custLinFactY="10704" custLinFactNeighborX="826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8E6F7-9BEC-4578-9FBB-7BFFC4E8E202}" type="pres">
      <dgm:prSet presAssocID="{CA18B06C-8B40-482A-859F-BA7A412B4C23}" presName="aSpace" presStyleCnt="0"/>
      <dgm:spPr/>
    </dgm:pt>
    <dgm:pt modelId="{CC7F4B3E-A740-4CA4-AC35-57C8230ED68D}" type="pres">
      <dgm:prSet presAssocID="{8CD95992-427D-4F87-9FC6-4ACECF7F4E16}" presName="aNode" presStyleLbl="fgAcc1" presStyleIdx="2" presStyleCnt="6" custScaleX="230479" custScaleY="30967" custLinFactY="100000" custLinFactNeighborX="8268" custLinFactNeighborY="1371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2CCD-6C8F-4062-916D-C447D0FFD823}" type="pres">
      <dgm:prSet presAssocID="{8CD95992-427D-4F87-9FC6-4ACECF7F4E16}" presName="aSpace" presStyleCnt="0"/>
      <dgm:spPr/>
    </dgm:pt>
    <dgm:pt modelId="{413C5649-D65C-496F-BFF8-D6331E2C1835}" type="pres">
      <dgm:prSet presAssocID="{F99F891E-DB0A-46DE-B8FA-E5354F7E4BE5}" presName="aNode" presStyleLbl="fgAcc1" presStyleIdx="3" presStyleCnt="6" custScaleX="230479" custScaleY="32426" custLinFactY="100000" custLinFactNeighborX="8268" custLinFactNeighborY="1562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BACC5A-300F-4655-B7A7-DF1DC457738F}" type="pres">
      <dgm:prSet presAssocID="{F99F891E-DB0A-46DE-B8FA-E5354F7E4BE5}" presName="aSpace" presStyleCnt="0"/>
      <dgm:spPr/>
    </dgm:pt>
    <dgm:pt modelId="{0A275ABB-DD93-4983-AB1F-7AF7EEB2E87E}" type="pres">
      <dgm:prSet presAssocID="{9667C61F-2E83-4F3E-B855-BB8AF66FB01F}" presName="aNode" presStyleLbl="fgAcc1" presStyleIdx="4" presStyleCnt="6" custScaleX="230479" custScaleY="30934" custLinFactY="-4609" custLinFactNeighborX="826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0FEA3-78BF-44E9-81C6-D968EA237C3C}" type="pres">
      <dgm:prSet presAssocID="{9667C61F-2E83-4F3E-B855-BB8AF66FB01F}" presName="aSpace" presStyleCnt="0"/>
      <dgm:spPr/>
    </dgm:pt>
    <dgm:pt modelId="{B7676D7D-0A9D-4244-8398-190B10E0CF55}" type="pres">
      <dgm:prSet presAssocID="{0A5635B9-241F-4E81-84C5-EC9937DDBA87}" presName="aNode" presStyleLbl="fgAcc1" presStyleIdx="5" presStyleCnt="6" custScaleX="229871" custScaleY="31922" custLinFactY="-173122" custLinFactNeighborX="7964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8DDEA-4ACC-4261-BA59-3A98E281E339}" type="pres">
      <dgm:prSet presAssocID="{0A5635B9-241F-4E81-84C5-EC9937DDBA87}" presName="aSpace" presStyleCnt="0"/>
      <dgm:spPr/>
    </dgm:pt>
  </dgm:ptLst>
  <dgm:cxnLst>
    <dgm:cxn modelId="{8E93CAAB-F5AD-4519-8603-253D9FEDF604}" srcId="{0ED27F4F-1F5B-4ABB-A678-5158F4391151}" destId="{8CD95992-427D-4F87-9FC6-4ACECF7F4E16}" srcOrd="2" destOrd="0" parTransId="{4FCD432F-2067-4C9B-86E6-54AE96347835}" sibTransId="{47DEE98C-DC84-4CFA-A2BD-CAAC5D5D1B97}"/>
    <dgm:cxn modelId="{E7D294C2-0CD4-4143-8C3D-6AC5C103E827}" type="presOf" srcId="{9667C61F-2E83-4F3E-B855-BB8AF66FB01F}" destId="{0A275ABB-DD93-4983-AB1F-7AF7EEB2E87E}" srcOrd="0" destOrd="0" presId="urn:microsoft.com/office/officeart/2005/8/layout/pyramid2"/>
    <dgm:cxn modelId="{1A7760F2-4758-4EE2-8233-6FCB3BAD4936}" type="presOf" srcId="{CA18B06C-8B40-482A-859F-BA7A412B4C23}" destId="{BB39BA7B-749B-4E42-958C-B3C698278011}" srcOrd="0" destOrd="0" presId="urn:microsoft.com/office/officeart/2005/8/layout/pyramid2"/>
    <dgm:cxn modelId="{63C62948-F8D5-4E46-879A-870986203101}" srcId="{0ED27F4F-1F5B-4ABB-A678-5158F4391151}" destId="{0A5635B9-241F-4E81-84C5-EC9937DDBA87}" srcOrd="5" destOrd="0" parTransId="{67CBCC0B-73BA-4CFE-BCA0-90E898AF8F56}" sibTransId="{69C3F7F6-FECA-4280-83EB-09C68F4A2240}"/>
    <dgm:cxn modelId="{1E40C648-0BF6-42DD-AC2B-5442C23C6457}" type="presOf" srcId="{8CD95992-427D-4F87-9FC6-4ACECF7F4E16}" destId="{CC7F4B3E-A740-4CA4-AC35-57C8230ED68D}" srcOrd="0" destOrd="0" presId="urn:microsoft.com/office/officeart/2005/8/layout/pyramid2"/>
    <dgm:cxn modelId="{B3BD8A79-D17A-4E93-87C4-72E9164A9BD6}" srcId="{0ED27F4F-1F5B-4ABB-A678-5158F4391151}" destId="{CA18B06C-8B40-482A-859F-BA7A412B4C23}" srcOrd="1" destOrd="0" parTransId="{562822BD-D79A-4CCF-AAD9-5D0503024812}" sibTransId="{4C6C3463-140C-44DB-9668-6F09BA2CD4A0}"/>
    <dgm:cxn modelId="{5BCBEB7F-09B8-4D33-AAC2-AF7C83E5FDBA}" type="presOf" srcId="{0A5635B9-241F-4E81-84C5-EC9937DDBA87}" destId="{B7676D7D-0A9D-4244-8398-190B10E0CF55}" srcOrd="0" destOrd="0" presId="urn:microsoft.com/office/officeart/2005/8/layout/pyramid2"/>
    <dgm:cxn modelId="{351BAA0C-0F05-4E45-9EF7-81112E7F7266}" type="presOf" srcId="{F99F891E-DB0A-46DE-B8FA-E5354F7E4BE5}" destId="{413C5649-D65C-496F-BFF8-D6331E2C1835}" srcOrd="0" destOrd="0" presId="urn:microsoft.com/office/officeart/2005/8/layout/pyramid2"/>
    <dgm:cxn modelId="{C67058E0-E9BA-4C24-BA84-B47B42A3013D}" type="presOf" srcId="{46428B28-2C6A-4C52-BB0B-C6463A5931D5}" destId="{66BD1329-391F-42D6-88AE-21C3741F1916}" srcOrd="0" destOrd="0" presId="urn:microsoft.com/office/officeart/2005/8/layout/pyramid2"/>
    <dgm:cxn modelId="{17F15CEB-1C96-48FC-A59C-445BB45CC79E}" srcId="{0ED27F4F-1F5B-4ABB-A678-5158F4391151}" destId="{F99F891E-DB0A-46DE-B8FA-E5354F7E4BE5}" srcOrd="3" destOrd="0" parTransId="{ADB5E483-D291-49FB-BE64-1EC71DFDD660}" sibTransId="{34CAF3BF-CA9F-4552-B867-60E00FE6D1E7}"/>
    <dgm:cxn modelId="{88ED4DC3-9FA2-453A-9403-9330FD65D3D6}" srcId="{0ED27F4F-1F5B-4ABB-A678-5158F4391151}" destId="{9667C61F-2E83-4F3E-B855-BB8AF66FB01F}" srcOrd="4" destOrd="0" parTransId="{F5967245-9CE0-4144-9FA7-CB8947CC9D7E}" sibTransId="{ABED3747-41A8-4459-80A2-A3F93E7ED9F0}"/>
    <dgm:cxn modelId="{CB890E8E-1CAE-4DB9-86B4-6A90003E6583}" type="presOf" srcId="{0ED27F4F-1F5B-4ABB-A678-5158F4391151}" destId="{7738F223-D9AF-4714-9840-856C2066FAF2}" srcOrd="0" destOrd="0" presId="urn:microsoft.com/office/officeart/2005/8/layout/pyramid2"/>
    <dgm:cxn modelId="{8BEEBB79-82AE-4B99-83DB-E62550888EA7}" srcId="{0ED27F4F-1F5B-4ABB-A678-5158F4391151}" destId="{46428B28-2C6A-4C52-BB0B-C6463A5931D5}" srcOrd="0" destOrd="0" parTransId="{C1FD35DB-36EE-4271-BBE3-96556F21EED7}" sibTransId="{DCC092D3-FAAB-4005-91FE-30F7D9E2088E}"/>
    <dgm:cxn modelId="{0C3B464A-2447-4782-B7EA-06BC0C726134}" type="presParOf" srcId="{7738F223-D9AF-4714-9840-856C2066FAF2}" destId="{B4F6F8D3-267C-4CCC-860A-ACA451639BFA}" srcOrd="0" destOrd="0" presId="urn:microsoft.com/office/officeart/2005/8/layout/pyramid2"/>
    <dgm:cxn modelId="{F08626C3-D812-4C1E-BEAB-368E5CC61DCE}" type="presParOf" srcId="{7738F223-D9AF-4714-9840-856C2066FAF2}" destId="{EA77080A-59F6-45CE-A062-01D49A467E45}" srcOrd="1" destOrd="0" presId="urn:microsoft.com/office/officeart/2005/8/layout/pyramid2"/>
    <dgm:cxn modelId="{D5E7CAC8-630F-461D-8410-7FA421483B72}" type="presParOf" srcId="{EA77080A-59F6-45CE-A062-01D49A467E45}" destId="{66BD1329-391F-42D6-88AE-21C3741F1916}" srcOrd="0" destOrd="0" presId="urn:microsoft.com/office/officeart/2005/8/layout/pyramid2"/>
    <dgm:cxn modelId="{090CA65F-CCA0-453E-80BC-32DF3278E560}" type="presParOf" srcId="{EA77080A-59F6-45CE-A062-01D49A467E45}" destId="{D7A57608-8453-4B06-8272-D9A6CD98F000}" srcOrd="1" destOrd="0" presId="urn:microsoft.com/office/officeart/2005/8/layout/pyramid2"/>
    <dgm:cxn modelId="{98046E9D-5DBF-4B31-A479-0C2CBDD3CD40}" type="presParOf" srcId="{EA77080A-59F6-45CE-A062-01D49A467E45}" destId="{BB39BA7B-749B-4E42-958C-B3C698278011}" srcOrd="2" destOrd="0" presId="urn:microsoft.com/office/officeart/2005/8/layout/pyramid2"/>
    <dgm:cxn modelId="{4E10813C-98E1-41C6-BC4A-E19E34AE26B8}" type="presParOf" srcId="{EA77080A-59F6-45CE-A062-01D49A467E45}" destId="{C2F8E6F7-9BEC-4578-9FBB-7BFFC4E8E202}" srcOrd="3" destOrd="0" presId="urn:microsoft.com/office/officeart/2005/8/layout/pyramid2"/>
    <dgm:cxn modelId="{6919CC1D-46A4-400A-959F-4CF96F74E1B6}" type="presParOf" srcId="{EA77080A-59F6-45CE-A062-01D49A467E45}" destId="{CC7F4B3E-A740-4CA4-AC35-57C8230ED68D}" srcOrd="4" destOrd="0" presId="urn:microsoft.com/office/officeart/2005/8/layout/pyramid2"/>
    <dgm:cxn modelId="{55C0EADD-C2D6-49B5-A28E-E7708F1581C1}" type="presParOf" srcId="{EA77080A-59F6-45CE-A062-01D49A467E45}" destId="{17642CCD-6C8F-4062-916D-C447D0FFD823}" srcOrd="5" destOrd="0" presId="urn:microsoft.com/office/officeart/2005/8/layout/pyramid2"/>
    <dgm:cxn modelId="{F2B6CD39-02D4-408A-93D3-885F52CD5A5F}" type="presParOf" srcId="{EA77080A-59F6-45CE-A062-01D49A467E45}" destId="{413C5649-D65C-496F-BFF8-D6331E2C1835}" srcOrd="6" destOrd="0" presId="urn:microsoft.com/office/officeart/2005/8/layout/pyramid2"/>
    <dgm:cxn modelId="{76101FFB-44BB-4C6A-995B-B9FB2F774935}" type="presParOf" srcId="{EA77080A-59F6-45CE-A062-01D49A467E45}" destId="{4FBACC5A-300F-4655-B7A7-DF1DC457738F}" srcOrd="7" destOrd="0" presId="urn:microsoft.com/office/officeart/2005/8/layout/pyramid2"/>
    <dgm:cxn modelId="{6054283A-F990-4887-A8D8-E81E41DAF921}" type="presParOf" srcId="{EA77080A-59F6-45CE-A062-01D49A467E45}" destId="{0A275ABB-DD93-4983-AB1F-7AF7EEB2E87E}" srcOrd="8" destOrd="0" presId="urn:microsoft.com/office/officeart/2005/8/layout/pyramid2"/>
    <dgm:cxn modelId="{B143B55B-9F48-4929-8A2F-CBA541921333}" type="presParOf" srcId="{EA77080A-59F6-45CE-A062-01D49A467E45}" destId="{0BF0FEA3-78BF-44E9-81C6-D968EA237C3C}" srcOrd="9" destOrd="0" presId="urn:microsoft.com/office/officeart/2005/8/layout/pyramid2"/>
    <dgm:cxn modelId="{C755CD83-D807-4427-B782-2A2FC1F94252}" type="presParOf" srcId="{EA77080A-59F6-45CE-A062-01D49A467E45}" destId="{B7676D7D-0A9D-4244-8398-190B10E0CF55}" srcOrd="10" destOrd="0" presId="urn:microsoft.com/office/officeart/2005/8/layout/pyramid2"/>
    <dgm:cxn modelId="{9BB3006A-5E3C-47FB-B172-B09C773CA34B}" type="presParOf" srcId="{EA77080A-59F6-45CE-A062-01D49A467E45}" destId="{4DD8DDEA-4ACC-4261-BA59-3A98E281E339}" srcOrd="11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7457C-C2C6-4CD7-81E9-7D89C4C922F1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AD591-832C-454A-B6F2-46F409508B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AD591-832C-454A-B6F2-46F409508B3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AD591-832C-454A-B6F2-46F409508B3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West  Bengal  Minor  Minerals Concession   Rules , 2016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7772400" cy="34290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Notification No.                               428 – CI / O / MM / 84 / 11 (Part-II)</a:t>
            </a:r>
          </a:p>
          <a:p>
            <a:pPr>
              <a:lnSpc>
                <a:spcPct val="9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Dated    29 / 07 / 2016</a:t>
            </a:r>
          </a:p>
          <a:p>
            <a:pPr>
              <a:lnSpc>
                <a:spcPct val="9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by the C I &amp; E Department,</a:t>
            </a:r>
          </a:p>
          <a:p>
            <a:pPr>
              <a:lnSpc>
                <a:spcPct val="9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 Govt. of West Bengal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Extent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895600"/>
            <a:ext cx="8458200" cy="34290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Extends  to   the   whole   of         West   Bengal                                                          including                                    </a:t>
            </a:r>
            <a:r>
              <a:rPr lang="en-US" sz="4400" b="1" dirty="0" err="1" smtClean="0">
                <a:solidFill>
                  <a:schemeClr val="bg1"/>
                </a:solidFill>
              </a:rPr>
              <a:t>Gorkha</a:t>
            </a:r>
            <a:r>
              <a:rPr lang="en-US" sz="4400" b="1" dirty="0" smtClean="0">
                <a:solidFill>
                  <a:schemeClr val="bg1"/>
                </a:solidFill>
              </a:rPr>
              <a:t>  Territorial   Administration                    ( GTA )  areas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2192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 2 - Definitions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362200"/>
            <a:ext cx="8458200" cy="39624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just"/>
            <a:endParaRPr lang="en-US" sz="47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4700" b="1" dirty="0" smtClean="0">
                <a:solidFill>
                  <a:srgbClr val="FFFF00"/>
                </a:solidFill>
              </a:rPr>
              <a:t>Minerals</a:t>
            </a:r>
            <a:r>
              <a:rPr lang="en-US" sz="4700" b="1" dirty="0" smtClean="0">
                <a:solidFill>
                  <a:schemeClr val="bg1"/>
                </a:solidFill>
              </a:rPr>
              <a:t>  means  minor  minerals as defined  in </a:t>
            </a:r>
            <a:r>
              <a:rPr lang="en-US" sz="4700" b="1" dirty="0" smtClean="0">
                <a:solidFill>
                  <a:srgbClr val="FFFF00"/>
                </a:solidFill>
              </a:rPr>
              <a:t>clause  (e)  of  section  3 </a:t>
            </a:r>
            <a:r>
              <a:rPr lang="en-US" sz="4700" b="1" dirty="0" smtClean="0">
                <a:solidFill>
                  <a:schemeClr val="bg1"/>
                </a:solidFill>
              </a:rPr>
              <a:t>of  the Act. and includes </a:t>
            </a:r>
            <a:r>
              <a:rPr lang="en-US" sz="4700" b="1" dirty="0" smtClean="0">
                <a:solidFill>
                  <a:srgbClr val="FFFF00"/>
                </a:solidFill>
              </a:rPr>
              <a:t>31 reclassified </a:t>
            </a:r>
            <a:r>
              <a:rPr lang="en-US" sz="4700" b="1" dirty="0" smtClean="0">
                <a:solidFill>
                  <a:schemeClr val="bg1"/>
                </a:solidFill>
              </a:rPr>
              <a:t>minerals declared  by  the  Central  Govt.  as  minor  minerals vide  notification   S.O.  423  ( E )  dated 10 / 02 / 2015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57200"/>
            <a:ext cx="8458200" cy="5334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 anchorCtr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District Authority – DM &amp; includes ADM(LA) &amp; DL &amp;LRO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1295400"/>
            <a:ext cx="8458200" cy="182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>
                <a:solidFill>
                  <a:srgbClr val="FFFF00"/>
                </a:solidFill>
              </a:rPr>
              <a:t>“person”</a:t>
            </a:r>
            <a:r>
              <a:rPr lang="en-US" sz="2800" b="1" dirty="0" smtClean="0"/>
              <a:t> shall include any individual , company or any corporation or association or a body of individuals or a department of the State-Government or the "Central Government;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3429000"/>
            <a:ext cx="8458200" cy="1371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>
                <a:solidFill>
                  <a:srgbClr val="FFFF00"/>
                </a:solidFill>
              </a:rPr>
              <a:t>Riverbed occurrence</a:t>
            </a:r>
            <a:r>
              <a:rPr lang="en-US" sz="2800" b="1" dirty="0" smtClean="0"/>
              <a:t> means </a:t>
            </a:r>
            <a:r>
              <a:rPr lang="en-US" sz="2800" b="1" dirty="0" smtClean="0">
                <a:solidFill>
                  <a:srgbClr val="FFFF00"/>
                </a:solidFill>
              </a:rPr>
              <a:t>sand ,stone, boulder, pebbles,  gravel</a:t>
            </a:r>
            <a:r>
              <a:rPr lang="en-US" sz="2800" b="1" dirty="0" smtClean="0"/>
              <a:t> accumulated in the river bed by natural phenomenon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" y="5105400"/>
            <a:ext cx="84582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Mining Officer means Mining Officer as appointed by the State Govt. for an area &amp; </a:t>
            </a:r>
            <a:r>
              <a:rPr lang="en-US" sz="2800" b="1" dirty="0" smtClean="0">
                <a:solidFill>
                  <a:srgbClr val="FFFF00"/>
                </a:solidFill>
              </a:rPr>
              <a:t>includes Chief Mining Officer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1"/>
            <a:ext cx="80772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/>
              <a:t>Rule 3 - Prohibition of Mining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752600"/>
            <a:ext cx="84582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person shall undertake mining operation in any area prohibited in public interest by notification by the state </a:t>
            </a:r>
            <a:r>
              <a:rPr lang="en-US" sz="2800" b="1" dirty="0" err="1" smtClean="0"/>
              <a:t>Govt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3429000"/>
            <a:ext cx="84582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person shall </a:t>
            </a:r>
            <a:r>
              <a:rPr lang="en-US" sz="2800" b="1" dirty="0" smtClean="0">
                <a:solidFill>
                  <a:srgbClr val="FFFF00"/>
                </a:solidFill>
              </a:rPr>
              <a:t>transport or store </a:t>
            </a:r>
            <a:r>
              <a:rPr lang="en-US" sz="2800" b="1" dirty="0" smtClean="0"/>
              <a:t>any mineral otherwise that &amp; in accordance with the provisions of these rules and the </a:t>
            </a:r>
            <a:r>
              <a:rPr lang="en-US" sz="2800" b="1" dirty="0" smtClean="0">
                <a:solidFill>
                  <a:srgbClr val="FFFF00"/>
                </a:solidFill>
              </a:rPr>
              <a:t>WBM(</a:t>
            </a:r>
            <a:r>
              <a:rPr lang="en-US" sz="2800" b="1" dirty="0" err="1" smtClean="0">
                <a:solidFill>
                  <a:srgbClr val="FFFF00"/>
                </a:solidFill>
              </a:rPr>
              <a:t>PoIM,T&amp;S</a:t>
            </a:r>
            <a:r>
              <a:rPr lang="en-US" sz="2800" b="1" dirty="0" smtClean="0">
                <a:solidFill>
                  <a:srgbClr val="FFFF00"/>
                </a:solidFill>
              </a:rPr>
              <a:t>) Rules , 2002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28600" y="5105400"/>
            <a:ext cx="84582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mining of riverbed occurrences within </a:t>
            </a:r>
            <a:r>
              <a:rPr lang="en-US" sz="2800" b="1" dirty="0" smtClean="0">
                <a:solidFill>
                  <a:srgbClr val="FFFF00"/>
                </a:solidFill>
              </a:rPr>
              <a:t>300 </a:t>
            </a:r>
            <a:r>
              <a:rPr lang="en-US" sz="2800" b="1" dirty="0" err="1" smtClean="0">
                <a:solidFill>
                  <a:srgbClr val="FFFF00"/>
                </a:solidFill>
              </a:rPr>
              <a:t>mts</a:t>
            </a:r>
            <a:r>
              <a:rPr lang="en-US" sz="2800" b="1" dirty="0" smtClean="0"/>
              <a:t>, from any bridge , regulator , similar hydraulic structures &amp; from the end point of bank protection work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4572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riverbed mining shall be allowed </a:t>
            </a:r>
            <a:r>
              <a:rPr lang="en-US" sz="2800" b="1" dirty="0" smtClean="0">
                <a:solidFill>
                  <a:srgbClr val="FFFF00"/>
                </a:solidFill>
              </a:rPr>
              <a:t>beneath 3 </a:t>
            </a:r>
            <a:r>
              <a:rPr lang="en-US" sz="2800" b="1" dirty="0" err="1" smtClean="0">
                <a:solidFill>
                  <a:srgbClr val="FFFF00"/>
                </a:solidFill>
              </a:rPr>
              <a:t>mts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/>
              <a:t>of the riverbed or ground water level, whichever is less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17526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riverbed mining shall be done within a  distance of   </a:t>
            </a:r>
            <a:r>
              <a:rPr lang="en-US" sz="2800" b="1" dirty="0" smtClean="0">
                <a:solidFill>
                  <a:srgbClr val="FFFF00"/>
                </a:solidFill>
              </a:rPr>
              <a:t>3 </a:t>
            </a:r>
            <a:r>
              <a:rPr lang="en-US" sz="2800" b="1" dirty="0" err="1" smtClean="0">
                <a:solidFill>
                  <a:srgbClr val="FFFF00"/>
                </a:solidFill>
              </a:rPr>
              <a:t>kms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/>
              <a:t>of a barrage axis or dam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3048000"/>
            <a:ext cx="8458200" cy="1371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riverbed mining shall be allowed </a:t>
            </a:r>
            <a:r>
              <a:rPr lang="en-US" sz="2800" b="1" dirty="0" smtClean="0">
                <a:solidFill>
                  <a:srgbClr val="FFFF00"/>
                </a:solidFill>
              </a:rPr>
              <a:t>beyond central 1/3 of the riverbed</a:t>
            </a:r>
            <a:r>
              <a:rPr lang="en-US" sz="2800" b="1" dirty="0" smtClean="0"/>
              <a:t>, or keeping a distance of 100 </a:t>
            </a:r>
            <a:r>
              <a:rPr lang="en-US" sz="2800" b="1" dirty="0" err="1" smtClean="0"/>
              <a:t>mts</a:t>
            </a:r>
            <a:r>
              <a:rPr lang="en-US" sz="2800" b="1" dirty="0" smtClean="0"/>
              <a:t> from the existing bank line whichever is less.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4800600"/>
            <a:ext cx="8458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800" b="1" dirty="0" smtClean="0"/>
              <a:t>No extraction of minerals other than riverbed </a:t>
            </a:r>
            <a:r>
              <a:rPr lang="en-US" sz="2800" b="1" dirty="0" err="1" smtClean="0"/>
              <a:t>occurences</a:t>
            </a:r>
            <a:r>
              <a:rPr lang="en-US" sz="2800" b="1" dirty="0" smtClean="0"/>
              <a:t> shall be allowed </a:t>
            </a:r>
            <a:r>
              <a:rPr lang="en-US" sz="2800" b="1" dirty="0" smtClean="0">
                <a:solidFill>
                  <a:srgbClr val="FFFF00"/>
                </a:solidFill>
              </a:rPr>
              <a:t>within 50 </a:t>
            </a:r>
            <a:r>
              <a:rPr lang="en-US" sz="2800" b="1" dirty="0" err="1" smtClean="0">
                <a:solidFill>
                  <a:srgbClr val="FFFF00"/>
                </a:solidFill>
              </a:rPr>
              <a:t>mts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/>
              <a:t>from any road / public structures / embankment / railway line / bridge canal / other public works or buildings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  <p:bldP spid="10" grpId="0" build="p" animBg="1" advAuto="1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382000" cy="42672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Other restrictions for mining   as per                                       </a:t>
            </a:r>
            <a:r>
              <a:rPr lang="en-US" sz="5400" b="1" dirty="0" smtClean="0">
                <a:solidFill>
                  <a:srgbClr val="FFFF00"/>
                </a:solidFill>
              </a:rPr>
              <a:t>Sustainable  Sand  Mining Guidelines   2016</a:t>
            </a:r>
            <a:r>
              <a:rPr lang="en-US" sz="5400" b="1" dirty="0" smtClean="0"/>
              <a:t>                          of the </a:t>
            </a:r>
            <a:r>
              <a:rPr lang="en-US" sz="5400" b="1" dirty="0" err="1" smtClean="0"/>
              <a:t>MoEF</a:t>
            </a:r>
            <a:r>
              <a:rPr lang="en-US" sz="5400" b="1" dirty="0" smtClean="0"/>
              <a:t> &amp;CC</a:t>
            </a:r>
            <a:endParaRPr lang="en-US" sz="60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4572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Sand /gravel shall not be allowed to be extracted where erosion may occur, such as </a:t>
            </a:r>
            <a:r>
              <a:rPr lang="en-GB" sz="2800" b="1" dirty="0" smtClean="0">
                <a:solidFill>
                  <a:srgbClr val="FFFF00"/>
                </a:solidFill>
              </a:rPr>
              <a:t>concave bank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17526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Distance of mining area from the bank should be 3 </a:t>
            </a:r>
            <a:r>
              <a:rPr lang="en-GB" sz="2800" b="1" dirty="0" err="1" smtClean="0"/>
              <a:t>mts</a:t>
            </a:r>
            <a:r>
              <a:rPr lang="en-GB" sz="2800" b="1" dirty="0" smtClean="0"/>
              <a:t> or 10 % of the river width whichever is more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29718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Demarcation of mining area with </a:t>
            </a:r>
            <a:r>
              <a:rPr lang="en-GB" sz="2800" b="1" dirty="0" err="1" smtClean="0"/>
              <a:t>pillers</a:t>
            </a:r>
            <a:r>
              <a:rPr lang="en-GB" sz="2800" b="1" dirty="0" smtClean="0"/>
              <a:t> &amp; geo-referencing should be done prior to start of mining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4191000"/>
            <a:ext cx="84582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>
                <a:solidFill>
                  <a:srgbClr val="FFFF00"/>
                </a:solidFill>
              </a:rPr>
              <a:t>Manual mining </a:t>
            </a:r>
            <a:r>
              <a:rPr lang="en-GB" sz="2800" b="1" dirty="0" smtClean="0"/>
              <a:t>is preferred over mechanised mining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04800" y="5105400"/>
            <a:ext cx="84582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No riverbed mining is allowed during </a:t>
            </a:r>
            <a:r>
              <a:rPr lang="en-GB" sz="2800" b="1" dirty="0" smtClean="0">
                <a:solidFill>
                  <a:srgbClr val="FFFF00"/>
                </a:solidFill>
              </a:rPr>
              <a:t>rainy season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04800" y="6019800"/>
            <a:ext cx="84582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No stream should be diverted for the purpose of mining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0"/>
                            </p:stCondLst>
                            <p:childTnLst>
                              <p:par>
                                <p:cTn id="7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1000"/>
                            </p:stCondLst>
                            <p:childTnLst>
                              <p:par>
                                <p:cTn id="8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500"/>
                            </p:stCondLst>
                            <p:childTnLst>
                              <p:par>
                                <p:cTn id="9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  <p:bldP spid="10" grpId="0" build="p" animBg="1" advAuto="1000"/>
      <p:bldP spid="9" grpId="0" build="p" animBg="1" advAuto="1000"/>
      <p:bldP spid="11" grpId="0" build="p" animBg="1" advAuto="10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4572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>
                <a:solidFill>
                  <a:srgbClr val="FFFF00"/>
                </a:solidFill>
              </a:rPr>
              <a:t>No  blasting  </a:t>
            </a:r>
            <a:r>
              <a:rPr lang="en-GB" sz="2800" b="1" dirty="0" smtClean="0"/>
              <a:t>shall  be  restored  to  in  riverbed  mining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17526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No   </a:t>
            </a:r>
            <a:r>
              <a:rPr lang="en-GB" sz="2800" b="1" dirty="0" smtClean="0">
                <a:solidFill>
                  <a:srgbClr val="FFFF00"/>
                </a:solidFill>
              </a:rPr>
              <a:t>felling   of  trees </a:t>
            </a:r>
            <a:r>
              <a:rPr lang="en-GB" sz="2800" b="1" dirty="0" smtClean="0"/>
              <a:t>  near   quarry   is   allowed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3124200"/>
            <a:ext cx="8458200" cy="182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For mining lease area </a:t>
            </a:r>
            <a:r>
              <a:rPr lang="en-GB" sz="2800" b="1" dirty="0" smtClean="0">
                <a:solidFill>
                  <a:srgbClr val="FFFF00"/>
                </a:solidFill>
              </a:rPr>
              <a:t>within 10 km</a:t>
            </a:r>
            <a:r>
              <a:rPr lang="en-GB" sz="2800" b="1" dirty="0" smtClean="0"/>
              <a:t> of National Park / Sanctuary / Eco-Sensitive Zones , recommendation of Standing Committee of National Board of Wild Life (NBWL) have to be obtained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81000" y="53340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No stacking of minerals allowed on road side along National Highways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  <p:bldP spid="12" grpId="0" build="p" animBg="1" advAuto="1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3820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5400" b="1" dirty="0" smtClean="0"/>
              <a:t>Recommendation of        </a:t>
            </a:r>
            <a:r>
              <a:rPr lang="en-GB" sz="5400" b="1" dirty="0" smtClean="0">
                <a:solidFill>
                  <a:srgbClr val="FFFF00"/>
                </a:solidFill>
              </a:rPr>
              <a:t>Earth Mining</a:t>
            </a:r>
            <a:r>
              <a:rPr lang="en-GB" sz="5400" b="1" dirty="0" smtClean="0"/>
              <a:t>                          by Expert Committee constituted by the </a:t>
            </a:r>
            <a:r>
              <a:rPr lang="en-GB" sz="5400" b="1" dirty="0" err="1" smtClean="0"/>
              <a:t>MoEF&amp;CC</a:t>
            </a:r>
            <a:endParaRPr lang="en-US" sz="5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4572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r>
              <a:rPr lang="en-GB" sz="2800" b="1" dirty="0" smtClean="0"/>
              <a:t>excavation of brick earth shall not involve blasting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17526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excavation activity shall be restricted to a </a:t>
            </a:r>
            <a:r>
              <a:rPr lang="en-GB" sz="2800" b="1" dirty="0" smtClean="0">
                <a:solidFill>
                  <a:srgbClr val="FFFF00"/>
                </a:solidFill>
              </a:rPr>
              <a:t>maximum depth of 2 </a:t>
            </a:r>
            <a:r>
              <a:rPr lang="en-GB" sz="2800" b="1" dirty="0" err="1" smtClean="0">
                <a:solidFill>
                  <a:srgbClr val="FFFF00"/>
                </a:solidFill>
              </a:rPr>
              <a:t>mts</a:t>
            </a:r>
            <a:r>
              <a:rPr lang="en-GB" sz="2800" b="1" dirty="0" smtClean="0"/>
              <a:t> below general ground level at the site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31242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excavation activity shall be restricted to  </a:t>
            </a:r>
            <a:r>
              <a:rPr lang="en-GB" sz="2800" b="1" dirty="0" smtClean="0">
                <a:solidFill>
                  <a:srgbClr val="FFFF00"/>
                </a:solidFill>
              </a:rPr>
              <a:t>2 </a:t>
            </a:r>
            <a:r>
              <a:rPr lang="en-GB" sz="2800" b="1" dirty="0" err="1" smtClean="0">
                <a:solidFill>
                  <a:srgbClr val="FFFF00"/>
                </a:solidFill>
              </a:rPr>
              <a:t>mts</a:t>
            </a:r>
            <a:r>
              <a:rPr lang="en-GB" sz="2800" b="1" dirty="0" smtClean="0">
                <a:solidFill>
                  <a:srgbClr val="FFFF00"/>
                </a:solidFill>
              </a:rPr>
              <a:t> above the ground water table</a:t>
            </a:r>
            <a:r>
              <a:rPr lang="en-GB" sz="2800" b="1" dirty="0" smtClean="0"/>
              <a:t> at that site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04800" y="43434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/>
              <a:t>straight cutting of earth should be avoided; instead cutting should be done with a slope of  1 : 3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04800" y="5562600"/>
            <a:ext cx="84582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GB" sz="2800" b="1" dirty="0" smtClean="0">
                <a:solidFill>
                  <a:srgbClr val="FFFF00"/>
                </a:solidFill>
              </a:rPr>
              <a:t>minimum distance of 15 </a:t>
            </a:r>
            <a:r>
              <a:rPr lang="en-GB" sz="2800" b="1" dirty="0" err="1" smtClean="0">
                <a:solidFill>
                  <a:srgbClr val="FFFF00"/>
                </a:solidFill>
              </a:rPr>
              <a:t>mts</a:t>
            </a:r>
            <a:r>
              <a:rPr lang="en-GB" sz="2800" b="1" dirty="0" smtClean="0">
                <a:solidFill>
                  <a:srgbClr val="FFFF00"/>
                </a:solidFill>
              </a:rPr>
              <a:t> </a:t>
            </a:r>
            <a:r>
              <a:rPr lang="en-GB" sz="2800" b="1" dirty="0" smtClean="0"/>
              <a:t>from any civil structure shall be kept from the periphery of any excavation area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0"/>
                            </p:stCondLst>
                            <p:childTnLst>
                              <p:par>
                                <p:cTn id="7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  <p:bldP spid="12" grpId="0" build="p" animBg="1" advAuto="1000"/>
      <p:bldP spid="9" grpId="0" build="p" animBg="1" advAuto="100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1"/>
            <a:ext cx="85344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 4 - General Conditions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8288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Mining Lease (ML) shall be granted to any person who is an </a:t>
            </a:r>
            <a:r>
              <a:rPr lang="en-US" sz="3200" b="1" dirty="0" smtClean="0">
                <a:solidFill>
                  <a:srgbClr val="FFFF00"/>
                </a:solidFill>
              </a:rPr>
              <a:t>Indian National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34290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ML shall be granted if the area applied for has been prospected earlier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4953000"/>
            <a:ext cx="8458200" cy="1447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There is Mine Plan duly approved by the MO / CMO .  For 31 reclassified MM approval of mine plan by  IBM</a:t>
            </a:r>
            <a:r>
              <a:rPr lang="en-US" sz="2000" dirty="0" smtClean="0"/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381000"/>
            <a:ext cx="8458200" cy="2590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No ML is necessary for any public sector undertaking with a view to </a:t>
            </a:r>
            <a:r>
              <a:rPr lang="en-US" sz="3200" b="1" dirty="0" smtClean="0">
                <a:solidFill>
                  <a:srgbClr val="FFFF00"/>
                </a:solidFill>
              </a:rPr>
              <a:t>ascertaining commercial prospects</a:t>
            </a:r>
            <a:r>
              <a:rPr lang="en-US" sz="3200" b="1" dirty="0" smtClean="0"/>
              <a:t> of winning any MM with prior intimation to the MO /CMO/ EE or RO of I&amp;W </a:t>
            </a:r>
            <a:r>
              <a:rPr lang="en-US" sz="3200" b="1" dirty="0" err="1" smtClean="0"/>
              <a:t>deptt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3276600"/>
            <a:ext cx="8458200" cy="3352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No ML is necessary for </a:t>
            </a:r>
            <a:r>
              <a:rPr lang="en-US" sz="3200" b="1" dirty="0" smtClean="0">
                <a:solidFill>
                  <a:srgbClr val="FFFF00"/>
                </a:solidFill>
              </a:rPr>
              <a:t>re-excavation</a:t>
            </a:r>
            <a:r>
              <a:rPr lang="en-US" sz="3200" b="1" dirty="0" smtClean="0"/>
              <a:t> or </a:t>
            </a:r>
            <a:r>
              <a:rPr lang="en-US" sz="3200" b="1" dirty="0" smtClean="0">
                <a:solidFill>
                  <a:srgbClr val="FFFF00"/>
                </a:solidFill>
              </a:rPr>
              <a:t>maintenance</a:t>
            </a:r>
            <a:r>
              <a:rPr lang="en-US" sz="3200" b="1" dirty="0" smtClean="0"/>
              <a:t> of rivers or excavation of </a:t>
            </a:r>
            <a:r>
              <a:rPr lang="en-US" sz="3200" b="1" dirty="0" smtClean="0">
                <a:solidFill>
                  <a:srgbClr val="FFFF00"/>
                </a:solidFill>
              </a:rPr>
              <a:t>foundation of structures </a:t>
            </a:r>
            <a:r>
              <a:rPr lang="en-US" sz="3200" b="1" dirty="0" smtClean="0"/>
              <a:t>within or across river by I&amp;W </a:t>
            </a:r>
            <a:r>
              <a:rPr lang="en-US" sz="3200" b="1" dirty="0" err="1" smtClean="0"/>
              <a:t>Deptt</a:t>
            </a:r>
            <a:r>
              <a:rPr lang="en-US" sz="3200" b="1" dirty="0" smtClean="0"/>
              <a:t> or any </a:t>
            </a:r>
            <a:r>
              <a:rPr lang="en-US" sz="3200" b="1" dirty="0" err="1" smtClean="0"/>
              <a:t>organisation</a:t>
            </a:r>
            <a:r>
              <a:rPr lang="en-US" sz="3200" b="1" dirty="0" smtClean="0"/>
              <a:t> of the State/Central Govt., if excavated materials are </a:t>
            </a:r>
            <a:r>
              <a:rPr lang="en-US" sz="3200" b="1" dirty="0" err="1" smtClean="0"/>
              <a:t>utilised</a:t>
            </a:r>
            <a:r>
              <a:rPr lang="en-US" sz="3200" b="1" dirty="0" smtClean="0"/>
              <a:t> or </a:t>
            </a:r>
            <a:r>
              <a:rPr lang="en-US" sz="3200" b="1" dirty="0" smtClean="0">
                <a:solidFill>
                  <a:srgbClr val="FFFF00"/>
                </a:solidFill>
              </a:rPr>
              <a:t>disposed of within Govt. land </a:t>
            </a:r>
            <a:r>
              <a:rPr lang="en-US" sz="3200" b="1" dirty="0" smtClean="0"/>
              <a:t>, subject to prior intimation to the EE or RO of I&amp;W </a:t>
            </a:r>
            <a:r>
              <a:rPr lang="en-US" sz="3200" b="1" dirty="0" err="1" smtClean="0"/>
              <a:t>Deptt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1"/>
            <a:ext cx="85344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5 – Period  of   Lease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8288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For riverbed </a:t>
            </a:r>
            <a:r>
              <a:rPr lang="en-US" sz="3600" b="1" dirty="0" err="1" smtClean="0"/>
              <a:t>occurances</a:t>
            </a:r>
            <a:r>
              <a:rPr lang="en-US" sz="3600" b="1" dirty="0" smtClean="0"/>
              <a:t> , </a:t>
            </a:r>
            <a:r>
              <a:rPr lang="en-US" sz="3600" b="1" dirty="0" err="1" smtClean="0"/>
              <a:t>morrum</a:t>
            </a:r>
            <a:r>
              <a:rPr lang="en-US" sz="3600" b="1" dirty="0" smtClean="0"/>
              <a:t> and earth , </a:t>
            </a:r>
            <a:r>
              <a:rPr lang="en-US" sz="3600" b="1" dirty="0" err="1" smtClean="0"/>
              <a:t>upto</a:t>
            </a:r>
            <a:r>
              <a:rPr lang="en-US" sz="3600" b="1" dirty="0" smtClean="0"/>
              <a:t>  </a:t>
            </a:r>
            <a:r>
              <a:rPr lang="en-US" sz="3600" b="1" dirty="0" smtClean="0">
                <a:solidFill>
                  <a:srgbClr val="FFFF00"/>
                </a:solidFill>
              </a:rPr>
              <a:t>10   years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34290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For  other  minor  minerals  </a:t>
            </a:r>
            <a:r>
              <a:rPr lang="en-US" sz="3600" b="1" dirty="0" err="1" smtClean="0"/>
              <a:t>upto</a:t>
            </a:r>
            <a:r>
              <a:rPr lang="en-US" sz="3600" b="1" dirty="0" smtClean="0"/>
              <a:t>   </a:t>
            </a:r>
            <a:r>
              <a:rPr lang="en-US" sz="3600" b="1" dirty="0" smtClean="0">
                <a:solidFill>
                  <a:srgbClr val="FFFF00"/>
                </a:solidFill>
              </a:rPr>
              <a:t>20  years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4953000"/>
            <a:ext cx="8458200" cy="1600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date of </a:t>
            </a:r>
            <a:r>
              <a:rPr lang="en-US" sz="3600" b="1" dirty="0" smtClean="0">
                <a:solidFill>
                  <a:srgbClr val="FFFF00"/>
                </a:solidFill>
              </a:rPr>
              <a:t>commencement of lease </a:t>
            </a:r>
            <a:r>
              <a:rPr lang="en-US" sz="3600" b="1" dirty="0" smtClean="0"/>
              <a:t>is the date on which a duly executed lease is </a:t>
            </a:r>
            <a:r>
              <a:rPr lang="en-US" sz="3600" b="1" dirty="0" smtClean="0">
                <a:solidFill>
                  <a:srgbClr val="FFFF00"/>
                </a:solidFill>
              </a:rPr>
              <a:t>registered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1"/>
            <a:ext cx="85344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6 -  Area of mining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8288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marL="609600" indent="-609600"/>
            <a:r>
              <a:rPr lang="en-US" sz="3600" b="1" dirty="0" smtClean="0">
                <a:solidFill>
                  <a:srgbClr val="FFFF00"/>
                </a:solidFill>
              </a:rPr>
              <a:t>05   </a:t>
            </a:r>
            <a:r>
              <a:rPr lang="en-US" sz="3600" b="1" dirty="0" err="1" smtClean="0">
                <a:solidFill>
                  <a:srgbClr val="FFFF00"/>
                </a:solidFill>
              </a:rPr>
              <a:t>hects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smtClean="0"/>
              <a:t>for river bed   occurrences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34290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marL="609600" indent="-609600"/>
            <a:r>
              <a:rPr lang="en-US" sz="3600" b="1" dirty="0" smtClean="0">
                <a:solidFill>
                  <a:srgbClr val="FFFF00"/>
                </a:solidFill>
              </a:rPr>
              <a:t>01  </a:t>
            </a:r>
            <a:r>
              <a:rPr lang="en-US" sz="3600" b="1" dirty="0" err="1" smtClean="0">
                <a:solidFill>
                  <a:srgbClr val="FFFF00"/>
                </a:solidFill>
              </a:rPr>
              <a:t>hect</a:t>
            </a:r>
            <a:r>
              <a:rPr lang="en-US" sz="3600" b="1" dirty="0" smtClean="0">
                <a:solidFill>
                  <a:srgbClr val="FFFF00"/>
                </a:solidFill>
              </a:rPr>
              <a:t>   </a:t>
            </a:r>
            <a:r>
              <a:rPr lang="en-US" sz="3600" b="1" dirty="0" smtClean="0"/>
              <a:t>for   other   minerals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48768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As per </a:t>
            </a:r>
            <a:r>
              <a:rPr lang="en-US" sz="3600" b="1" dirty="0" smtClean="0">
                <a:solidFill>
                  <a:srgbClr val="FFFF00"/>
                </a:solidFill>
              </a:rPr>
              <a:t>Appendix – XI  </a:t>
            </a:r>
            <a:r>
              <a:rPr lang="en-US" sz="3600" b="1" dirty="0" smtClean="0"/>
              <a:t>of the S.O. 141 (E)  dated  15 / 01 / 2016  of  the   </a:t>
            </a:r>
            <a:r>
              <a:rPr lang="en-US" sz="3600" b="1" dirty="0" err="1" smtClean="0">
                <a:solidFill>
                  <a:srgbClr val="FFFF00"/>
                </a:solidFill>
              </a:rPr>
              <a:t>MoEF&amp;CC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10" grpId="0" build="p" animBg="1" advAuto="1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81200"/>
            <a:ext cx="8534400" cy="32765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u="sng" dirty="0" smtClean="0"/>
              <a:t>Rule 11 – 17 : Mine   Plan</a:t>
            </a:r>
            <a:endParaRPr lang="en-US" sz="5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81000" y="8382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Mining Plan should be prepared by </a:t>
            </a:r>
            <a:r>
              <a:rPr lang="en-US" sz="3600" b="1" dirty="0" smtClean="0">
                <a:solidFill>
                  <a:srgbClr val="FFFF00"/>
                </a:solidFill>
              </a:rPr>
              <a:t>RQP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recognised</a:t>
            </a:r>
            <a:r>
              <a:rPr lang="en-US" sz="3600" b="1" dirty="0" smtClean="0"/>
              <a:t>  by  the   </a:t>
            </a:r>
            <a:r>
              <a:rPr lang="en-US" sz="3600" b="1" dirty="0" smtClean="0">
                <a:solidFill>
                  <a:srgbClr val="FFFF00"/>
                </a:solidFill>
              </a:rPr>
              <a:t>IBM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4191000"/>
            <a:ext cx="8458200" cy="2209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Successful bidder shall submit approved mining plan within </a:t>
            </a:r>
            <a:r>
              <a:rPr lang="en-US" sz="3600" b="1" dirty="0" smtClean="0">
                <a:solidFill>
                  <a:srgbClr val="FFFF00"/>
                </a:solidFill>
              </a:rPr>
              <a:t>3 months </a:t>
            </a:r>
            <a:r>
              <a:rPr lang="en-US" sz="3600" b="1" dirty="0" smtClean="0"/>
              <a:t>of acceptance of his bid along with </a:t>
            </a:r>
            <a:r>
              <a:rPr lang="en-US" sz="3600" b="1" dirty="0" smtClean="0">
                <a:solidFill>
                  <a:srgbClr val="FFFF00"/>
                </a:solidFill>
              </a:rPr>
              <a:t>Rs. 1000/- non-refundable   fee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81000" y="25146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Mining Plan to be approved by the MO / CMO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 advAuto="500"/>
      <p:bldP spid="8" grpId="0" build="p" animBg="1"/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828800" y="533400"/>
            <a:ext cx="5486400" cy="838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Mine Closure Plan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533400" y="2209800"/>
            <a:ext cx="3124200" cy="990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ctr"/>
            <a:r>
              <a:rPr lang="en-US" sz="3200" b="1" dirty="0" smtClean="0"/>
              <a:t>Progressive Mine Closure Plan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5334000" y="2209800"/>
            <a:ext cx="3276600" cy="990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ctr"/>
            <a:r>
              <a:rPr lang="en-US" sz="3200" b="1" dirty="0" smtClean="0"/>
              <a:t>Final            Mine Closure Plan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91400" y="762000"/>
            <a:ext cx="762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7848600" y="762000"/>
            <a:ext cx="4572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14400" y="762000"/>
            <a:ext cx="762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762000" y="762000"/>
            <a:ext cx="4572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85800" y="32766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228600" y="3810000"/>
            <a:ext cx="49530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400" b="1" dirty="0" smtClean="0"/>
              <a:t>existing lessee to submit within 1 year form the date of commencement of this rule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8077200" y="3276600"/>
            <a:ext cx="381000" cy="213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3429000" y="5486400"/>
            <a:ext cx="5257800" cy="990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2400" b="1" dirty="0" smtClean="0"/>
              <a:t>existing lessee to submit 1 year prior to the date of proposed closure of mine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54" presetClass="entr" presetSubtype="0" accel="10000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12" grpId="0" animBg="1"/>
      <p:bldP spid="13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1"/>
            <a:ext cx="8534400" cy="15239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/>
              <a:t>Rule 19                                Validity of Mining Plan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2895600"/>
            <a:ext cx="8458200" cy="2667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smtClean="0"/>
              <a:t>Every duly approved Mining Plan shall be valid for the </a:t>
            </a:r>
            <a:r>
              <a:rPr lang="en-US" sz="4000" b="1" dirty="0" smtClean="0">
                <a:solidFill>
                  <a:srgbClr val="FFFF00"/>
                </a:solidFill>
              </a:rPr>
              <a:t>entire duration of the lease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534400" cy="3200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b="1" dirty="0" smtClean="0"/>
              <a:t>Rule 18  </a:t>
            </a:r>
            <a:br>
              <a:rPr lang="en-US" sz="6600" b="1" dirty="0" smtClean="0"/>
            </a:br>
            <a:r>
              <a:rPr lang="en-US" sz="6600" b="1" dirty="0" smtClean="0"/>
              <a:t>Financial   Assurance</a:t>
            </a:r>
            <a:endParaRPr lang="en-US" sz="6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609600"/>
            <a:ext cx="8458200" cy="2971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For mining operation every lease holder shall furnish </a:t>
            </a:r>
            <a:r>
              <a:rPr lang="en-US" sz="3600" b="1" dirty="0" smtClean="0">
                <a:solidFill>
                  <a:srgbClr val="FFFF00"/>
                </a:solidFill>
              </a:rPr>
              <a:t>Financial Assurance </a:t>
            </a:r>
            <a:r>
              <a:rPr lang="en-US" sz="3600" b="1" dirty="0" smtClean="0"/>
              <a:t>(FA) @ of </a:t>
            </a:r>
            <a:r>
              <a:rPr lang="en-US" sz="3600" b="1" dirty="0" smtClean="0">
                <a:solidFill>
                  <a:srgbClr val="FFFF00"/>
                </a:solidFill>
              </a:rPr>
              <a:t>Rs. 15,000/- per </a:t>
            </a:r>
            <a:r>
              <a:rPr lang="en-US" sz="3600" b="1" dirty="0" err="1" smtClean="0">
                <a:solidFill>
                  <a:srgbClr val="FFFF00"/>
                </a:solidFill>
              </a:rPr>
              <a:t>hect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/>
              <a:t>or </a:t>
            </a:r>
            <a:r>
              <a:rPr lang="en-US" sz="3600" b="1" dirty="0" smtClean="0">
                <a:solidFill>
                  <a:srgbClr val="FFFF00"/>
                </a:solidFill>
              </a:rPr>
              <a:t>Rs. 50,000/- whichever is higher</a:t>
            </a:r>
            <a:r>
              <a:rPr lang="en-US" sz="3600" b="1" dirty="0" smtClean="0"/>
              <a:t> for lease area put to use for mining &amp; allied activities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4191000"/>
            <a:ext cx="8458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dirty="0" smtClean="0"/>
              <a:t>Lessee shall submit FA before execution of lease / existing lessee along with Progressive MCP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 advAuto="1000"/>
      <p:bldP spid="5" grpId="0" build="p" animBg="1" advAuto="100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534400" cy="3200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b="1" dirty="0" smtClean="0"/>
              <a:t>Rule 21  </a:t>
            </a:r>
            <a:br>
              <a:rPr lang="en-US" sz="6600" b="1" dirty="0" smtClean="0"/>
            </a:br>
            <a:r>
              <a:rPr lang="en-US" sz="6600" b="1" dirty="0" smtClean="0"/>
              <a:t> Lapsing   of   Lease</a:t>
            </a:r>
            <a:endParaRPr lang="en-US" sz="6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609600"/>
            <a:ext cx="8458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where mining operation </a:t>
            </a:r>
            <a:r>
              <a:rPr lang="en-US" sz="3600" b="1" dirty="0" smtClean="0">
                <a:solidFill>
                  <a:srgbClr val="FFFF00"/>
                </a:solidFill>
              </a:rPr>
              <a:t>has not commenced</a:t>
            </a:r>
            <a:r>
              <a:rPr lang="en-US" sz="3600" b="1" dirty="0" smtClean="0"/>
              <a:t> within a period of </a:t>
            </a:r>
            <a:r>
              <a:rPr lang="en-US" sz="3600" b="1" dirty="0" smtClean="0">
                <a:solidFill>
                  <a:srgbClr val="FFFF00"/>
                </a:solidFill>
              </a:rPr>
              <a:t>1 year from the  date  of  execution  </a:t>
            </a:r>
            <a:r>
              <a:rPr lang="en-US" sz="3600" b="1" dirty="0" smtClean="0"/>
              <a:t>of  lease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2743200"/>
            <a:ext cx="8458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discontinued</a:t>
            </a:r>
            <a:r>
              <a:rPr lang="en-US" sz="3600" b="1" dirty="0" smtClean="0"/>
              <a:t> for a continuous period of </a:t>
            </a:r>
            <a:r>
              <a:rPr lang="en-US" sz="3600" b="1" dirty="0" smtClean="0">
                <a:solidFill>
                  <a:srgbClr val="FFFF00"/>
                </a:solidFill>
              </a:rPr>
              <a:t>1 year after commencement</a:t>
            </a:r>
            <a:r>
              <a:rPr lang="en-US" sz="3600" b="1" dirty="0" smtClean="0"/>
              <a:t> of mining operation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4876800"/>
            <a:ext cx="8458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lease can be declared lapsed by an order made by the lease granting authority, after </a:t>
            </a:r>
            <a:r>
              <a:rPr lang="en-US" sz="3600" b="1" dirty="0" smtClean="0">
                <a:solidFill>
                  <a:srgbClr val="FFFF00"/>
                </a:solidFill>
              </a:rPr>
              <a:t>serving notice </a:t>
            </a:r>
            <a:r>
              <a:rPr lang="en-US" sz="3600" b="1" dirty="0" smtClean="0"/>
              <a:t>to the lessee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1676400"/>
          <a:ext cx="8610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ubtitle 2"/>
          <p:cNvSpPr txBox="1">
            <a:spLocks/>
          </p:cNvSpPr>
          <p:nvPr/>
        </p:nvSpPr>
        <p:spPr>
          <a:xfrm>
            <a:off x="304800" y="4572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 commencement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discontinuance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mining operation is/are because of…….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609600"/>
            <a:ext cx="8458200" cy="2819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4000" b="1" dirty="0" smtClean="0"/>
              <a:t>The lease granting authority may </a:t>
            </a:r>
            <a:r>
              <a:rPr lang="en-US" sz="4000" b="1" dirty="0" smtClean="0">
                <a:solidFill>
                  <a:srgbClr val="FFFF00"/>
                </a:solidFill>
              </a:rPr>
              <a:t>revive</a:t>
            </a:r>
            <a:r>
              <a:rPr lang="en-US" sz="4000" b="1" dirty="0" smtClean="0"/>
              <a:t> the lease or declare that the lease shall </a:t>
            </a:r>
            <a:r>
              <a:rPr lang="en-US" sz="4000" b="1" dirty="0" smtClean="0">
                <a:solidFill>
                  <a:srgbClr val="FFFF00"/>
                </a:solidFill>
              </a:rPr>
              <a:t>not lapse </a:t>
            </a:r>
            <a:r>
              <a:rPr lang="en-US" sz="4000" b="1" dirty="0" smtClean="0">
                <a:solidFill>
                  <a:schemeClr val="bg1"/>
                </a:solidFill>
              </a:rPr>
              <a:t>on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application made by the lessee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3962400"/>
            <a:ext cx="8458200" cy="2590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Such revival  or non lapsing of lease to be made as per provisions of the                  </a:t>
            </a:r>
            <a:r>
              <a:rPr lang="en-US" sz="4000" b="1" dirty="0" smtClean="0">
                <a:solidFill>
                  <a:srgbClr val="FFFF00"/>
                </a:solidFill>
              </a:rPr>
              <a:t>1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st</a:t>
            </a:r>
            <a:r>
              <a:rPr lang="en-US" sz="4000" b="1" dirty="0" smtClean="0">
                <a:solidFill>
                  <a:srgbClr val="FFFF00"/>
                </a:solidFill>
              </a:rPr>
              <a:t>, 2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nd</a:t>
            </a:r>
            <a:r>
              <a:rPr lang="en-US" sz="4000" b="1" dirty="0" smtClean="0">
                <a:solidFill>
                  <a:srgbClr val="FFFF00"/>
                </a:solidFill>
              </a:rPr>
              <a:t> , 3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rd</a:t>
            </a:r>
            <a:r>
              <a:rPr lang="en-US" sz="4000" b="1" dirty="0" smtClean="0">
                <a:solidFill>
                  <a:srgbClr val="FFFF00"/>
                </a:solidFill>
              </a:rPr>
              <a:t> &amp; 4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4000" b="1" dirty="0" smtClean="0">
                <a:solidFill>
                  <a:srgbClr val="FFFF00"/>
                </a:solidFill>
              </a:rPr>
              <a:t> proviso </a:t>
            </a:r>
            <a:r>
              <a:rPr lang="en-US" sz="4000" b="1" dirty="0" smtClean="0">
                <a:solidFill>
                  <a:schemeClr val="bg1"/>
                </a:solidFill>
              </a:rPr>
              <a:t>of section </a:t>
            </a:r>
            <a:r>
              <a:rPr lang="en-US" sz="4000" b="1" dirty="0" smtClean="0">
                <a:solidFill>
                  <a:srgbClr val="FFFF00"/>
                </a:solidFill>
              </a:rPr>
              <a:t>4A</a:t>
            </a:r>
            <a:r>
              <a:rPr lang="en-US" sz="4000" b="1" dirty="0" smtClean="0">
                <a:solidFill>
                  <a:schemeClr val="bg1"/>
                </a:solidFill>
              </a:rPr>
              <a:t> of  the  MM(D &amp; R) 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1"/>
            <a:ext cx="80772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22 - </a:t>
            </a:r>
            <a:r>
              <a:rPr lang="en-US" sz="4800" b="1" dirty="0" smtClean="0"/>
              <a:t>Transfer of Lease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752600"/>
            <a:ext cx="8458200" cy="2667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lessee shall not  , without the previous consent in writing from the Lease granting Authority  </a:t>
            </a:r>
            <a:r>
              <a:rPr lang="en-US" sz="3600" b="1" dirty="0" smtClean="0">
                <a:solidFill>
                  <a:srgbClr val="FFFF00"/>
                </a:solidFill>
              </a:rPr>
              <a:t>assign , mortgage , transfer </a:t>
            </a:r>
            <a:r>
              <a:rPr lang="en-US" sz="3600" b="1" dirty="0" smtClean="0"/>
              <a:t>mining lease or </a:t>
            </a:r>
            <a:r>
              <a:rPr lang="en-US" sz="3600" b="1" dirty="0" smtClean="0">
                <a:solidFill>
                  <a:srgbClr val="FFFF00"/>
                </a:solidFill>
              </a:rPr>
              <a:t>right, title, interest  </a:t>
            </a:r>
            <a:r>
              <a:rPr lang="en-US" sz="3600" b="1" dirty="0" smtClean="0"/>
              <a:t>therein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28600" y="4876800"/>
            <a:ext cx="8458200" cy="1524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State Govt. shall levy a </a:t>
            </a:r>
            <a:r>
              <a:rPr lang="en-US" sz="3600" b="1" dirty="0" smtClean="0">
                <a:solidFill>
                  <a:srgbClr val="FFFF00"/>
                </a:solidFill>
              </a:rPr>
              <a:t>transfer fee @ 10% </a:t>
            </a:r>
            <a:r>
              <a:rPr lang="en-US" sz="3600" b="1" dirty="0" smtClean="0"/>
              <a:t>of  the  deposited  </a:t>
            </a:r>
            <a:r>
              <a:rPr lang="en-US" sz="3600" b="1" dirty="0" smtClean="0">
                <a:solidFill>
                  <a:srgbClr val="FFFF00"/>
                </a:solidFill>
              </a:rPr>
              <a:t>royalty</a:t>
            </a:r>
            <a:r>
              <a:rPr lang="en-US" sz="3600" b="1" dirty="0" smtClean="0"/>
              <a:t>  for  the  last  3 yrs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1"/>
            <a:ext cx="80772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/>
              <a:t>Rule 23 - </a:t>
            </a:r>
            <a:r>
              <a:rPr lang="en-US" sz="4900" b="1" dirty="0" smtClean="0"/>
              <a:t>Amalgamation of Lease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752600"/>
            <a:ext cx="8458200" cy="2133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4000" b="1" dirty="0" smtClean="0"/>
              <a:t>The State Govt. permit </a:t>
            </a:r>
            <a:r>
              <a:rPr lang="en-US" sz="4000" b="1" dirty="0" smtClean="0">
                <a:solidFill>
                  <a:srgbClr val="FFFF00"/>
                </a:solidFill>
              </a:rPr>
              <a:t>amalgamation of two or more leases </a:t>
            </a:r>
            <a:r>
              <a:rPr lang="en-US" sz="4000" b="1" dirty="0" smtClean="0"/>
              <a:t>held by the lessee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28600" y="4267200"/>
            <a:ext cx="8458200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4000" b="1" dirty="0" smtClean="0"/>
              <a:t>Provided that the period of amalgamated leases shall be                </a:t>
            </a:r>
            <a:r>
              <a:rPr lang="en-US" sz="4000" b="1" dirty="0" smtClean="0">
                <a:solidFill>
                  <a:srgbClr val="FFFF00"/>
                </a:solidFill>
              </a:rPr>
              <a:t>co-terminus</a:t>
            </a:r>
            <a:r>
              <a:rPr lang="en-US" sz="4000" b="1" dirty="0" smtClean="0"/>
              <a:t> with the lease whose </a:t>
            </a:r>
            <a:r>
              <a:rPr lang="en-US" sz="4000" b="1" dirty="0" smtClean="0">
                <a:solidFill>
                  <a:srgbClr val="FFFF00"/>
                </a:solidFill>
              </a:rPr>
              <a:t>period will expire first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8077200" cy="3352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24  to  34 Environmental   Aspects  of Mining</a:t>
            </a:r>
            <a:endParaRPr lang="en-US" sz="5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1143000"/>
            <a:ext cx="8458200" cy="457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4400" b="1" dirty="0" smtClean="0"/>
              <a:t>Every successful bidder / holder             of mining lease shall submit             Environmental Clearance (EC) form the </a:t>
            </a:r>
            <a:r>
              <a:rPr lang="en-US" sz="4400" b="1" dirty="0" err="1" smtClean="0"/>
              <a:t>MoEF&amp;CC</a:t>
            </a:r>
            <a:r>
              <a:rPr lang="en-US" sz="4400" b="1" dirty="0" smtClean="0"/>
              <a:t> / SEIAA / DEIAA as the case may be within 6 </a:t>
            </a:r>
            <a:r>
              <a:rPr lang="en-US" sz="4400" b="1" dirty="0" err="1" smtClean="0"/>
              <a:t>mths</a:t>
            </a:r>
            <a:r>
              <a:rPr lang="en-US" sz="4400" b="1" dirty="0" smtClean="0"/>
              <a:t> from  the  </a:t>
            </a:r>
            <a:r>
              <a:rPr lang="en-US" sz="4400" b="1" dirty="0" smtClean="0">
                <a:solidFill>
                  <a:srgbClr val="FFFF00"/>
                </a:solidFill>
              </a:rPr>
              <a:t>date  of  issuance  of  </a:t>
            </a:r>
            <a:r>
              <a:rPr lang="en-US" sz="4400" b="1" dirty="0" err="1" smtClean="0">
                <a:solidFill>
                  <a:srgbClr val="FFFF00"/>
                </a:solidFill>
              </a:rPr>
              <a:t>LoI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8077200" cy="3352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Rule  35                          Payment  of  Royalty  etc</a:t>
            </a:r>
            <a:endParaRPr lang="en-US" sz="5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4572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The lessee </a:t>
            </a:r>
            <a:r>
              <a:rPr lang="en-US" sz="3200" b="1" dirty="0" smtClean="0">
                <a:solidFill>
                  <a:srgbClr val="FFFF00"/>
                </a:solidFill>
              </a:rPr>
              <a:t>shall pay royalty </a:t>
            </a:r>
            <a:r>
              <a:rPr lang="en-US" sz="3200" b="1" dirty="0" smtClean="0"/>
              <a:t>for mineral extracted or  removed  @ notified by the C&amp;I Department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19812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The lessee shall pay for every year a yearly </a:t>
            </a:r>
            <a:r>
              <a:rPr lang="en-US" sz="3200" b="1" dirty="0" smtClean="0">
                <a:solidFill>
                  <a:srgbClr val="FFFF00"/>
                </a:solidFill>
              </a:rPr>
              <a:t>dead rent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34290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lessee shall be liable to pay </a:t>
            </a:r>
            <a:r>
              <a:rPr lang="en-US" sz="3200" b="1" dirty="0" smtClean="0">
                <a:solidFill>
                  <a:srgbClr val="FFFF00"/>
                </a:solidFill>
              </a:rPr>
              <a:t>either  dead  rent  or  royalty  whichever  is  higher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51816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the C&amp;I </a:t>
            </a:r>
            <a:r>
              <a:rPr lang="en-US" sz="3200" b="1" dirty="0" err="1" smtClean="0"/>
              <a:t>Deptt</a:t>
            </a:r>
            <a:r>
              <a:rPr lang="en-US" sz="3200" b="1" dirty="0" smtClean="0"/>
              <a:t>. </a:t>
            </a:r>
            <a:r>
              <a:rPr lang="en-US" sz="3200" b="1" dirty="0" smtClean="0">
                <a:solidFill>
                  <a:srgbClr val="FFFF00"/>
                </a:solidFill>
              </a:rPr>
              <a:t>shall not enhance </a:t>
            </a:r>
            <a:r>
              <a:rPr lang="en-US" sz="3200" b="1" dirty="0" smtClean="0"/>
              <a:t>the rate of royalty or dead rent  during any </a:t>
            </a:r>
            <a:r>
              <a:rPr lang="en-US" sz="3200" b="1" dirty="0" smtClean="0">
                <a:solidFill>
                  <a:srgbClr val="FFFF00"/>
                </a:solidFill>
              </a:rPr>
              <a:t>period of  3  yrs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dvAuto="1000"/>
      <p:bldP spid="7" grpId="0" build="p" animBg="1" advAuto="1000"/>
      <p:bldP spid="8" grpId="0" build="p" animBg="1" advAuto="1000"/>
      <p:bldP spid="10" grpId="0" build="p" animBg="1" advAuto="100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8077200" cy="3962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/>
              <a:t>Notification No.                           </a:t>
            </a:r>
            <a:r>
              <a:rPr lang="en-US" sz="5400" b="1" dirty="0" smtClean="0">
                <a:solidFill>
                  <a:srgbClr val="FFFF00"/>
                </a:solidFill>
              </a:rPr>
              <a:t>678-CI/O/MIN/GEN-RLT/02/2015</a:t>
            </a:r>
            <a:r>
              <a:rPr lang="en-US" sz="5400" b="1" dirty="0" smtClean="0"/>
              <a:t>                        dated 27 / 10 / 2016                 of the C&amp;I </a:t>
            </a:r>
            <a:r>
              <a:rPr lang="en-US" sz="5400" b="1" dirty="0" err="1" smtClean="0"/>
              <a:t>deptt</a:t>
            </a:r>
            <a:endParaRPr lang="en-US" sz="5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990600"/>
            <a:ext cx="8458200" cy="5181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4400" b="1" u="sng" dirty="0" smtClean="0">
                <a:solidFill>
                  <a:srgbClr val="FFFF00"/>
                </a:solidFill>
              </a:rPr>
              <a:t>Rates  of  Royalty                  </a:t>
            </a:r>
            <a:r>
              <a:rPr lang="en-US" sz="4400" b="1" dirty="0" smtClean="0"/>
              <a:t>Ordinary sand ------------------ 151 /-</a:t>
            </a:r>
          </a:p>
          <a:p>
            <a:pPr lvl="0">
              <a:lnSpc>
                <a:spcPct val="150000"/>
              </a:lnSpc>
            </a:pPr>
            <a:r>
              <a:rPr lang="en-US" sz="4400" b="1" dirty="0" smtClean="0"/>
              <a:t>Boulder/gravel etc------------- 151 /-</a:t>
            </a:r>
          </a:p>
          <a:p>
            <a:pPr lvl="0">
              <a:lnSpc>
                <a:spcPct val="150000"/>
              </a:lnSpc>
            </a:pPr>
            <a:r>
              <a:rPr lang="en-US" sz="4400" b="1" dirty="0" err="1" smtClean="0"/>
              <a:t>Kankar</a:t>
            </a:r>
            <a:r>
              <a:rPr lang="en-US" sz="4400" b="1" dirty="0" smtClean="0"/>
              <a:t>/</a:t>
            </a:r>
            <a:r>
              <a:rPr lang="en-US" sz="4400" b="1" dirty="0" err="1" smtClean="0"/>
              <a:t>Morrum</a:t>
            </a:r>
            <a:r>
              <a:rPr lang="en-US" sz="4400" b="1" dirty="0" smtClean="0"/>
              <a:t>---------------  102 /-</a:t>
            </a:r>
          </a:p>
          <a:p>
            <a:pPr lvl="0">
              <a:lnSpc>
                <a:spcPct val="150000"/>
              </a:lnSpc>
            </a:pPr>
            <a:r>
              <a:rPr lang="en-US" sz="4400" b="1" dirty="0" smtClean="0"/>
              <a:t>Ordinary clay/Brick Earth-----  82 /-</a:t>
            </a:r>
            <a:endParaRPr lang="en-US" sz="4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990600"/>
            <a:ext cx="8458200" cy="5181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lvl="0" algn="ctr"/>
            <a:r>
              <a:rPr lang="en-US" sz="4800" b="1" u="sng" dirty="0" smtClean="0">
                <a:solidFill>
                  <a:srgbClr val="FFFF00"/>
                </a:solidFill>
              </a:rPr>
              <a:t>Rates  of  Dead  Rent </a:t>
            </a:r>
          </a:p>
          <a:p>
            <a:pPr lvl="0" algn="ctr"/>
            <a:r>
              <a:rPr lang="en-US" sz="3200" b="1" dirty="0" smtClean="0">
                <a:solidFill>
                  <a:srgbClr val="FFFF00"/>
                </a:solidFill>
              </a:rPr>
              <a:t>( </a:t>
            </a:r>
            <a:r>
              <a:rPr lang="en-US" sz="3200" b="1" dirty="0" smtClean="0">
                <a:solidFill>
                  <a:srgbClr val="FFFF00"/>
                </a:solidFill>
              </a:rPr>
              <a:t>per acre / per  </a:t>
            </a:r>
            <a:r>
              <a:rPr lang="en-US" sz="3200" b="1" dirty="0" smtClean="0">
                <a:solidFill>
                  <a:srgbClr val="FFFF00"/>
                </a:solidFill>
              </a:rPr>
              <a:t>annum )</a:t>
            </a:r>
          </a:p>
          <a:p>
            <a:pPr lvl="0">
              <a:lnSpc>
                <a:spcPct val="150000"/>
              </a:lnSpc>
            </a:pPr>
            <a:r>
              <a:rPr lang="en-US" sz="4400" b="1" dirty="0" smtClean="0"/>
              <a:t>First year --------------------  2000.00/-</a:t>
            </a:r>
          </a:p>
          <a:p>
            <a:pPr lvl="0">
              <a:lnSpc>
                <a:spcPct val="150000"/>
              </a:lnSpc>
            </a:pPr>
            <a:r>
              <a:rPr lang="en-US" sz="4400" b="1" dirty="0" smtClean="0"/>
              <a:t>Second year ----------------  3000.00/-</a:t>
            </a:r>
          </a:p>
          <a:p>
            <a:pPr lvl="0">
              <a:lnSpc>
                <a:spcPct val="150000"/>
              </a:lnSpc>
            </a:pPr>
            <a:r>
              <a:rPr lang="en-US" sz="4400" b="1" dirty="0" smtClean="0"/>
              <a:t>Third year &amp; onwards ---   5000.00/-</a:t>
            </a:r>
            <a:endParaRPr lang="en-US" sz="4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81200"/>
            <a:ext cx="8534400" cy="27432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/>
              <a:t> </a:t>
            </a:r>
            <a:r>
              <a:rPr lang="en-US" sz="6000" b="1" dirty="0" err="1" smtClean="0"/>
              <a:t>Cess</a:t>
            </a:r>
            <a:endParaRPr lang="en-US" sz="66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304800" y="990600"/>
            <a:ext cx="8458200" cy="5181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lvl="0" algn="ctr"/>
            <a:endParaRPr lang="en-US" sz="4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066800"/>
          <a:ext cx="8229600" cy="50292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371600"/>
                <a:gridCol w="990600"/>
                <a:gridCol w="1066800"/>
                <a:gridCol w="914400"/>
                <a:gridCol w="914400"/>
                <a:gridCol w="914400"/>
                <a:gridCol w="990600"/>
                <a:gridCol w="1066800"/>
              </a:tblGrid>
              <a:tr h="1005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Item</a:t>
                      </a:r>
                      <a:endParaRPr lang="en-US" sz="12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Times New Roman"/>
                          <a:cs typeface="Times-Roman"/>
                        </a:rPr>
                        <a:t>Volume (</a:t>
                      </a:r>
                      <a:r>
                        <a:rPr lang="en-US" sz="2000" dirty="0" err="1">
                          <a:latin typeface="+mn-lt"/>
                          <a:ea typeface="Times New Roman"/>
                          <a:cs typeface="Times-Roman"/>
                        </a:rPr>
                        <a:t>cft</a:t>
                      </a: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)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Tonnage (MT)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PW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Road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PE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RE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Total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05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Sand(dry)</a:t>
                      </a:r>
                      <a:endParaRPr lang="en-US" sz="2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100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5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2.50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2.50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5.00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2.50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12.50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Sand(wet)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100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5.5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2.75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2.75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5.50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2.75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13.75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+mn-lt"/>
                          <a:ea typeface="Times New Roman"/>
                          <a:cs typeface="Times-Roman"/>
                        </a:rPr>
                        <a:t>Morrum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100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5.5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2.75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2.75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5.50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2.75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13.75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Brick earth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100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6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3.00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3.00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6.00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Times New Roman"/>
                          <a:cs typeface="Times-Roman"/>
                        </a:rPr>
                        <a:t>3.00</a:t>
                      </a:r>
                      <a:endParaRPr lang="en-US" sz="18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Times New Roman"/>
                          <a:cs typeface="Times-Roman"/>
                        </a:rPr>
                        <a:t>15.00</a:t>
                      </a:r>
                      <a:endParaRPr lang="en-US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8382000" cy="1066799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900" b="1" dirty="0" smtClean="0"/>
              <a:t>Rule 37- Right to Determine Lease</a:t>
            </a:r>
            <a:endParaRPr lang="en-US" sz="5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752600"/>
            <a:ext cx="8458200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lease holder giving 6 </a:t>
            </a:r>
            <a:r>
              <a:rPr lang="en-US" sz="3600" b="1" dirty="0" err="1" smtClean="0"/>
              <a:t>mths</a:t>
            </a:r>
            <a:r>
              <a:rPr lang="en-US" sz="3600" b="1" dirty="0" smtClean="0"/>
              <a:t> prior notice to the State Govt. &amp; a fee of Rs. 5,000/- , may </a:t>
            </a:r>
            <a:r>
              <a:rPr lang="en-US" sz="3600" b="1" dirty="0" smtClean="0">
                <a:solidFill>
                  <a:srgbClr val="FFFF00"/>
                </a:solidFill>
              </a:rPr>
              <a:t>determine or surrender </a:t>
            </a:r>
            <a:r>
              <a:rPr lang="en-US" sz="3600" b="1" dirty="0" smtClean="0"/>
              <a:t>a part or whole of the lease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28600" y="4267200"/>
            <a:ext cx="8458200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State Govt. </a:t>
            </a:r>
            <a:r>
              <a:rPr lang="en-US" sz="3600" b="1" dirty="0" smtClean="0">
                <a:solidFill>
                  <a:srgbClr val="FFFF00"/>
                </a:solidFill>
              </a:rPr>
              <a:t>may make premature termination of lease </a:t>
            </a:r>
            <a:r>
              <a:rPr lang="en-US" sz="3600" b="1" dirty="0" smtClean="0"/>
              <a:t>, if in its opinion it is necessary to do so in the interest  of mines &amp; minerals  development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81200"/>
            <a:ext cx="8534400" cy="31242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Rule 38                                                         Grant  of  Mining  Lease</a:t>
            </a:r>
            <a:endParaRPr lang="en-US" sz="138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533400"/>
            <a:ext cx="8458200" cy="182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Grant of Mining Lease for exploitation of minor minerals shall be made </a:t>
            </a:r>
            <a:r>
              <a:rPr lang="en-US" sz="3600" b="1" dirty="0" smtClean="0">
                <a:solidFill>
                  <a:srgbClr val="FFFF00"/>
                </a:solidFill>
              </a:rPr>
              <a:t>through competitive  bidding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28600" y="2819400"/>
            <a:ext cx="8458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</a:t>
            </a:r>
            <a:r>
              <a:rPr lang="en-US" sz="3600" b="1" dirty="0" smtClean="0">
                <a:solidFill>
                  <a:srgbClr val="FFFF00"/>
                </a:solidFill>
              </a:rPr>
              <a:t>District Committee </a:t>
            </a:r>
            <a:r>
              <a:rPr lang="en-US" sz="3600" b="1" dirty="0" smtClean="0"/>
              <a:t>for Competitive Bidding shall determine the </a:t>
            </a:r>
            <a:r>
              <a:rPr lang="en-US" sz="3600" b="1" dirty="0" smtClean="0">
                <a:solidFill>
                  <a:srgbClr val="FFFF00"/>
                </a:solidFill>
              </a:rPr>
              <a:t>Reserve Price </a:t>
            </a:r>
            <a:r>
              <a:rPr lang="en-US" sz="3600" b="1" dirty="0" smtClean="0"/>
              <a:t>of mineral block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48768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The District Committee for Competitive Bidding shall  select the </a:t>
            </a:r>
            <a:r>
              <a:rPr lang="en-US" sz="3600" b="1" dirty="0" smtClean="0">
                <a:solidFill>
                  <a:srgbClr val="FFFF00"/>
                </a:solidFill>
              </a:rPr>
              <a:t>successful bidder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build="p" animBg="1"/>
      <p:bldP spid="7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Rule 41                                                         Grant  of  Mining  Lease for                        </a:t>
            </a:r>
            <a:r>
              <a:rPr lang="en-US" sz="6600" b="1" dirty="0" smtClean="0">
                <a:solidFill>
                  <a:srgbClr val="FFFF00"/>
                </a:solidFill>
              </a:rPr>
              <a:t>Riverbed   Occurrences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685800"/>
            <a:ext cx="8458200" cy="182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smtClean="0"/>
              <a:t>Through </a:t>
            </a:r>
            <a:r>
              <a:rPr lang="en-US" sz="3600" b="1" dirty="0" smtClean="0">
                <a:solidFill>
                  <a:srgbClr val="FFFF00"/>
                </a:solidFill>
              </a:rPr>
              <a:t>competitive bidding </a:t>
            </a:r>
            <a:r>
              <a:rPr lang="en-US" sz="3600" b="1" dirty="0" smtClean="0"/>
              <a:t>upon having wide  circulation  </a:t>
            </a:r>
            <a:r>
              <a:rPr lang="en-US" sz="3600" b="1" dirty="0" smtClean="0">
                <a:solidFill>
                  <a:srgbClr val="FFFF00"/>
                </a:solidFill>
              </a:rPr>
              <a:t>through   notification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3200400"/>
            <a:ext cx="8458200" cy="3124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smtClean="0"/>
              <a:t>Areas identified shall be widely notified by publication in newspapers / state website / notices displayed in prominent offices of State or district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Rule 42                                                         Grant  of  Mining  Lease for </a:t>
            </a:r>
            <a:r>
              <a:rPr lang="en-US" sz="6600" b="1" u="sng" dirty="0" err="1" smtClean="0">
                <a:solidFill>
                  <a:srgbClr val="FFFF00"/>
                </a:solidFill>
              </a:rPr>
              <a:t>Morrum</a:t>
            </a:r>
            <a:r>
              <a:rPr lang="en-US" sz="6600" b="1" u="sng" dirty="0" smtClean="0">
                <a:solidFill>
                  <a:srgbClr val="FFFF00"/>
                </a:solidFill>
              </a:rPr>
              <a:t>/brick earth /ordinary clay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457200"/>
            <a:ext cx="8458200" cy="1447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Through </a:t>
            </a:r>
            <a:r>
              <a:rPr lang="en-US" sz="3600" b="1" dirty="0" smtClean="0">
                <a:solidFill>
                  <a:srgbClr val="FFFF00"/>
                </a:solidFill>
              </a:rPr>
              <a:t>competitive bidding  </a:t>
            </a:r>
            <a:r>
              <a:rPr lang="en-US" sz="3600" dirty="0" smtClean="0"/>
              <a:t>by the DM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2286000"/>
            <a:ext cx="8458200" cy="2209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Areas identified shall be </a:t>
            </a:r>
            <a:r>
              <a:rPr lang="en-US" sz="3600" b="1" dirty="0" smtClean="0">
                <a:solidFill>
                  <a:srgbClr val="FFFF00"/>
                </a:solidFill>
              </a:rPr>
              <a:t>widely notified </a:t>
            </a:r>
            <a:r>
              <a:rPr lang="en-US" sz="3600" b="1" dirty="0" smtClean="0"/>
              <a:t>by publication in </a:t>
            </a:r>
            <a:r>
              <a:rPr lang="en-US" sz="3600" b="1" dirty="0" smtClean="0">
                <a:solidFill>
                  <a:srgbClr val="FFFF00"/>
                </a:solidFill>
              </a:rPr>
              <a:t>newspapers</a:t>
            </a:r>
            <a:r>
              <a:rPr lang="en-US" sz="3600" b="1" dirty="0" smtClean="0"/>
              <a:t> / state </a:t>
            </a:r>
            <a:r>
              <a:rPr lang="en-US" sz="3600" b="1" dirty="0" smtClean="0">
                <a:solidFill>
                  <a:srgbClr val="FFFF00"/>
                </a:solidFill>
              </a:rPr>
              <a:t>website</a:t>
            </a:r>
            <a:r>
              <a:rPr lang="en-US" sz="3600" b="1" dirty="0" smtClean="0"/>
              <a:t> / notices displayed in prominent offices of State or district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8600" y="4724400"/>
            <a:ext cx="8458200" cy="1905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Determination of </a:t>
            </a:r>
            <a:r>
              <a:rPr lang="en-US" sz="3600" b="1" dirty="0" smtClean="0">
                <a:solidFill>
                  <a:srgbClr val="FFFF00"/>
                </a:solidFill>
              </a:rPr>
              <a:t>Reserve Price </a:t>
            </a:r>
            <a:r>
              <a:rPr lang="en-US" sz="3600" b="1" dirty="0" smtClean="0"/>
              <a:t>&amp; selection of </a:t>
            </a:r>
            <a:r>
              <a:rPr lang="en-US" sz="3600" b="1" dirty="0" smtClean="0">
                <a:solidFill>
                  <a:srgbClr val="FFFF00"/>
                </a:solidFill>
              </a:rPr>
              <a:t>successful bidder </a:t>
            </a:r>
            <a:r>
              <a:rPr lang="en-US" sz="3600" b="1" dirty="0" smtClean="0"/>
              <a:t>to be made by the District Committee for Competitive Bidding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build="p" animBg="1"/>
      <p:bldP spid="4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Rule 43  &amp;  44                                                         Grant  of  </a:t>
            </a:r>
            <a:r>
              <a:rPr lang="en-US" sz="6600" b="1" dirty="0" smtClean="0">
                <a:solidFill>
                  <a:srgbClr val="FFFF00"/>
                </a:solidFill>
              </a:rPr>
              <a:t>STML</a:t>
            </a:r>
            <a:r>
              <a:rPr lang="en-US" sz="6600" b="1" dirty="0" smtClean="0"/>
              <a:t>            for                       </a:t>
            </a:r>
            <a:r>
              <a:rPr lang="en-US" sz="6600" b="1" dirty="0" smtClean="0">
                <a:solidFill>
                  <a:srgbClr val="FFFF00"/>
                </a:solidFill>
              </a:rPr>
              <a:t>Riverbed  Occurrences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457200"/>
            <a:ext cx="8458200" cy="1600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The District Authority may grant STML under exceptional circumstances arising due to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2286000"/>
            <a:ext cx="43434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Judicial  intervention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3048000"/>
            <a:ext cx="8458200" cy="990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Non availability of continuous stretch of minimum land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4343400"/>
            <a:ext cx="84582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200" b="1" dirty="0" smtClean="0"/>
              <a:t>unsuitability of plot to sustain the lease period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53340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To the successful bidder in the </a:t>
            </a:r>
            <a:r>
              <a:rPr lang="en-US" sz="3200" b="1" dirty="0" smtClean="0">
                <a:solidFill>
                  <a:srgbClr val="FFFF00"/>
                </a:solidFill>
              </a:rPr>
              <a:t>intervening period </a:t>
            </a:r>
            <a:r>
              <a:rPr lang="en-US" sz="3200" b="1" dirty="0" smtClean="0"/>
              <a:t>between </a:t>
            </a:r>
            <a:r>
              <a:rPr lang="en-US" sz="3200" b="1" dirty="0" err="1" smtClean="0"/>
              <a:t>LoI</a:t>
            </a:r>
            <a:r>
              <a:rPr lang="en-US" sz="3200" b="1" dirty="0" smtClean="0"/>
              <a:t> &amp; execution of lease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animBg="1"/>
      <p:bldP spid="4" grpId="0" animBg="1"/>
      <p:bldP spid="5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Rule 45  &amp;  46                                                         Grant  of  </a:t>
            </a:r>
            <a:r>
              <a:rPr lang="en-US" sz="6600" b="1" dirty="0" smtClean="0">
                <a:solidFill>
                  <a:srgbClr val="FFFF00"/>
                </a:solidFill>
              </a:rPr>
              <a:t>STML</a:t>
            </a:r>
            <a:r>
              <a:rPr lang="en-US" sz="6600" b="1" dirty="0" smtClean="0"/>
              <a:t>            for other                    </a:t>
            </a:r>
            <a:r>
              <a:rPr lang="en-US" sz="6600" b="1" dirty="0" smtClean="0">
                <a:solidFill>
                  <a:srgbClr val="FFFF00"/>
                </a:solidFill>
              </a:rPr>
              <a:t>Minor   Minerals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81000" y="457200"/>
            <a:ext cx="8458200" cy="1600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The District Authority may grant STML under exceptional circumstances arising due to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2667000"/>
            <a:ext cx="84582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Judicial  intervention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3657600"/>
            <a:ext cx="84582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ctr"/>
            <a:r>
              <a:rPr lang="en-US" sz="3200" b="1" dirty="0" smtClean="0"/>
              <a:t>For  any  other   reasons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04800" y="49530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To the successful bidder in the </a:t>
            </a:r>
            <a:r>
              <a:rPr lang="en-US" sz="3200" b="1" dirty="0" smtClean="0">
                <a:solidFill>
                  <a:srgbClr val="FFFF00"/>
                </a:solidFill>
              </a:rPr>
              <a:t>intervening period </a:t>
            </a:r>
            <a:r>
              <a:rPr lang="en-US" sz="3200" b="1" dirty="0" smtClean="0"/>
              <a:t>between </a:t>
            </a:r>
            <a:r>
              <a:rPr lang="en-US" sz="3200" b="1" dirty="0" err="1" smtClean="0"/>
              <a:t>LoI</a:t>
            </a:r>
            <a:r>
              <a:rPr lang="en-US" sz="3200" b="1" dirty="0" smtClean="0"/>
              <a:t>  &amp;  execution  of  lease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build="p" animBg="1"/>
      <p:bldP spid="4" grpId="0" build="p" animBg="1"/>
      <p:bldP spid="7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48 &amp; 49             Area &amp; Period of            STML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1066800"/>
            <a:ext cx="8458200" cy="990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STML may be granted for an area not above         </a:t>
            </a:r>
            <a:r>
              <a:rPr lang="en-US" sz="3200" b="1" dirty="0" smtClean="0">
                <a:solidFill>
                  <a:srgbClr val="FFFF00"/>
                </a:solidFill>
              </a:rPr>
              <a:t>3 hectares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81000" y="2590800"/>
            <a:ext cx="84582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z="3200" b="1" dirty="0" smtClean="0"/>
              <a:t>for a period not exceeding </a:t>
            </a:r>
            <a:r>
              <a:rPr lang="en-US" sz="3200" b="1" dirty="0" smtClean="0">
                <a:solidFill>
                  <a:srgbClr val="FFFF00"/>
                </a:solidFill>
              </a:rPr>
              <a:t>90 days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3810000"/>
            <a:ext cx="84582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z="3200" b="1" dirty="0" smtClean="0"/>
              <a:t>STML cannot be </a:t>
            </a:r>
            <a:r>
              <a:rPr lang="en-US" sz="3200" b="1" dirty="0" smtClean="0">
                <a:solidFill>
                  <a:srgbClr val="FFFF00"/>
                </a:solidFill>
              </a:rPr>
              <a:t>renewed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49530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/>
              <a:t>provisions of </a:t>
            </a:r>
            <a:r>
              <a:rPr lang="en-US" sz="3200" b="1" dirty="0" smtClean="0">
                <a:solidFill>
                  <a:srgbClr val="FFFF00"/>
                </a:solidFill>
              </a:rPr>
              <a:t>Chapter III </a:t>
            </a:r>
            <a:r>
              <a:rPr lang="en-US" sz="3200" b="1" dirty="0" smtClean="0"/>
              <a:t>&amp; </a:t>
            </a:r>
            <a:r>
              <a:rPr lang="en-US" sz="3200" b="1" dirty="0" smtClean="0">
                <a:solidFill>
                  <a:srgbClr val="FFFF00"/>
                </a:solidFill>
              </a:rPr>
              <a:t>Chapter-V</a:t>
            </a:r>
            <a:r>
              <a:rPr lang="en-US" sz="3200" b="1" dirty="0" smtClean="0"/>
              <a:t> shall not apply to STML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7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04800" y="838200"/>
            <a:ext cx="8458200" cy="5715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4400" b="1" dirty="0" err="1" smtClean="0"/>
              <a:t>Hon’ble</a:t>
            </a:r>
            <a:r>
              <a:rPr lang="en-US" sz="4400" b="1" dirty="0" smtClean="0"/>
              <a:t> National Green Tribunal in its order dated </a:t>
            </a:r>
            <a:r>
              <a:rPr lang="en-US" sz="4400" b="1" dirty="0" smtClean="0">
                <a:solidFill>
                  <a:srgbClr val="FFFF00"/>
                </a:solidFill>
              </a:rPr>
              <a:t>09/08/16</a:t>
            </a:r>
            <a:r>
              <a:rPr lang="en-US" sz="4400" b="1" dirty="0" smtClean="0"/>
              <a:t> in                       </a:t>
            </a:r>
            <a:r>
              <a:rPr lang="en-US" sz="4400" b="1" dirty="0" smtClean="0">
                <a:solidFill>
                  <a:srgbClr val="FFFF00"/>
                </a:solidFill>
              </a:rPr>
              <a:t>R.A. 109/2016/EZ</a:t>
            </a:r>
            <a:r>
              <a:rPr lang="en-US" sz="4400" b="1" dirty="0" smtClean="0"/>
              <a:t> arising out of        </a:t>
            </a:r>
            <a:r>
              <a:rPr lang="en-US" sz="4400" b="1" dirty="0" smtClean="0">
                <a:solidFill>
                  <a:srgbClr val="FFFF00"/>
                </a:solidFill>
              </a:rPr>
              <a:t>O.A. 59/2015/EZ</a:t>
            </a:r>
            <a:r>
              <a:rPr lang="en-US" sz="4400" b="1" dirty="0" smtClean="0"/>
              <a:t> has made                    </a:t>
            </a:r>
            <a:r>
              <a:rPr lang="en-US" sz="4400" b="1" dirty="0" smtClean="0">
                <a:solidFill>
                  <a:srgbClr val="FFFF00"/>
                </a:solidFill>
              </a:rPr>
              <a:t>EC  mandatory </a:t>
            </a:r>
            <a:r>
              <a:rPr lang="en-US" sz="4400" b="1" dirty="0" smtClean="0"/>
              <a:t>for any type of mining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50                  </a:t>
            </a:r>
            <a:r>
              <a:rPr lang="en-US" sz="11500" b="1" dirty="0" smtClean="0">
                <a:solidFill>
                  <a:srgbClr val="FFFF00"/>
                </a:solidFill>
              </a:rPr>
              <a:t>Penalty</a:t>
            </a:r>
            <a:endParaRPr lang="en-US" sz="3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685800"/>
            <a:ext cx="8458200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Any </a:t>
            </a:r>
            <a:r>
              <a:rPr lang="en-US" sz="3600" b="1" dirty="0" err="1" smtClean="0"/>
              <a:t>unauthorised</a:t>
            </a:r>
            <a:r>
              <a:rPr lang="en-US" sz="3600" b="1" dirty="0" smtClean="0"/>
              <a:t> mining or transportation of minor minerals is punishable with </a:t>
            </a:r>
            <a:r>
              <a:rPr lang="en-US" sz="3600" b="1" dirty="0" smtClean="0">
                <a:solidFill>
                  <a:srgbClr val="FFFF00"/>
                </a:solidFill>
              </a:rPr>
              <a:t>imprisonment</a:t>
            </a:r>
            <a:r>
              <a:rPr lang="en-US" sz="3600" b="1" dirty="0" smtClean="0"/>
              <a:t> which may extend to </a:t>
            </a:r>
            <a:r>
              <a:rPr lang="en-US" sz="3600" b="1" dirty="0" smtClean="0">
                <a:solidFill>
                  <a:srgbClr val="FFFF00"/>
                </a:solidFill>
              </a:rPr>
              <a:t>2yrs</a:t>
            </a:r>
            <a:r>
              <a:rPr lang="en-US" sz="3600" b="1" dirty="0" smtClean="0"/>
              <a:t> or with a fine of </a:t>
            </a:r>
            <a:r>
              <a:rPr lang="en-US" sz="3600" b="1" dirty="0" smtClean="0">
                <a:solidFill>
                  <a:srgbClr val="FFFF00"/>
                </a:solidFill>
              </a:rPr>
              <a:t>Rs.1,00,000/- or both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3657600"/>
            <a:ext cx="84582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Trespassers to be </a:t>
            </a:r>
            <a:r>
              <a:rPr lang="en-US" sz="3600" b="1" dirty="0" smtClean="0">
                <a:solidFill>
                  <a:srgbClr val="FFFF00"/>
                </a:solidFill>
              </a:rPr>
              <a:t>evicted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48768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Seizure</a:t>
            </a:r>
            <a:r>
              <a:rPr lang="en-US" sz="3600" b="1" dirty="0" smtClean="0"/>
              <a:t> of tools, vehicles , equipments , minerals, etc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685800"/>
            <a:ext cx="8458200" cy="1752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err="1" smtClean="0"/>
              <a:t>Meterials</a:t>
            </a:r>
            <a:r>
              <a:rPr lang="en-US" sz="3600" b="1" dirty="0" smtClean="0"/>
              <a:t> seized shall be liable to be </a:t>
            </a:r>
            <a:r>
              <a:rPr lang="en-US" sz="3600" b="1" dirty="0" smtClean="0">
                <a:solidFill>
                  <a:srgbClr val="FFFF00"/>
                </a:solidFill>
              </a:rPr>
              <a:t>confiscated</a:t>
            </a:r>
            <a:r>
              <a:rPr lang="en-US" sz="3600" b="1" dirty="0" smtClean="0"/>
              <a:t> by an order of the competent Court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2971800"/>
            <a:ext cx="8458200" cy="1600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1 year </a:t>
            </a:r>
            <a:r>
              <a:rPr lang="en-US" sz="3600" b="1" dirty="0" smtClean="0"/>
              <a:t>imprisonment or fine of </a:t>
            </a:r>
            <a:r>
              <a:rPr lang="en-US" sz="3600" b="1" dirty="0" smtClean="0">
                <a:solidFill>
                  <a:srgbClr val="FFFF00"/>
                </a:solidFill>
              </a:rPr>
              <a:t>Rs.20,000/- </a:t>
            </a:r>
            <a:r>
              <a:rPr lang="en-US" sz="3600" b="1" dirty="0" smtClean="0"/>
              <a:t>or both for transfer of right / title/ interest without  permission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81000" y="51054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penalty of </a:t>
            </a:r>
            <a:r>
              <a:rPr lang="en-US" sz="3600" b="1" dirty="0" smtClean="0">
                <a:solidFill>
                  <a:srgbClr val="FFFF00"/>
                </a:solidFill>
              </a:rPr>
              <a:t>Rs. 20,000/- </a:t>
            </a:r>
            <a:r>
              <a:rPr lang="en-US" sz="3600" b="1" dirty="0" smtClean="0"/>
              <a:t>in addition to the accrued  mining  dues for </a:t>
            </a:r>
            <a:r>
              <a:rPr lang="en-US" sz="3600" b="1" dirty="0" smtClean="0">
                <a:solidFill>
                  <a:srgbClr val="FFFF00"/>
                </a:solidFill>
              </a:rPr>
              <a:t>breach of rule  42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2895600" y="304800"/>
            <a:ext cx="36576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Eviction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9144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66800" y="1600200"/>
            <a:ext cx="7315200" cy="182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DLLRO / SDL&amp;LRO /   BL &amp; LRO /  Dir. &amp; IO Of M&amp;M (WB) /CMO / Dy.CMO /MO /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419600" y="35052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04800" y="5562600"/>
            <a:ext cx="85344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No. 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87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-CI/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-D/4M-30/88 dated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 /01 /91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of the C I &amp; E 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Deptt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419600" y="4876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066800" y="4191000"/>
            <a:ext cx="70866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baseline="0" dirty="0" smtClean="0">
                <a:solidFill>
                  <a:schemeClr val="bg1"/>
                </a:solidFill>
              </a:rPr>
              <a:t>Section</a:t>
            </a:r>
            <a:r>
              <a:rPr lang="en-US" sz="3200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rgbClr val="FFFF00"/>
                </a:solidFill>
              </a:rPr>
              <a:t>21 (3)</a:t>
            </a:r>
            <a:r>
              <a:rPr lang="en-US" sz="3200" b="1" dirty="0" smtClean="0">
                <a:solidFill>
                  <a:schemeClr val="bg1"/>
                </a:solidFill>
              </a:rPr>
              <a:t> of the M </a:t>
            </a:r>
            <a:r>
              <a:rPr lang="en-US" sz="3200" b="1" dirty="0" err="1" smtClean="0">
                <a:solidFill>
                  <a:schemeClr val="bg1"/>
                </a:solidFill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</a:rPr>
              <a:t> (D &amp; R) 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Bent-Up Arrow 13"/>
          <p:cNvSpPr/>
          <p:nvPr/>
        </p:nvSpPr>
        <p:spPr>
          <a:xfrm rot="10800000">
            <a:off x="304800" y="2209800"/>
            <a:ext cx="609600" cy="32461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2895600" y="304800"/>
            <a:ext cx="36576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Seize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9144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66800" y="1600200"/>
            <a:ext cx="7315200" cy="182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DM / ADM / DLLRO / SDO / SDL&amp;LRO /   BL &amp; LRO /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Exe.Magist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Dir. &amp; IO Of M&amp;M (WB) /CMO / Dy.CMO /MO / OC &amp; SI of police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419600" y="35052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04800" y="5562600"/>
            <a:ext cx="85344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No. 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88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-CI/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-D/4M-30/88 dated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 /01 /91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of the C I &amp; E 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Deptt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419600" y="4876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066800" y="4191000"/>
            <a:ext cx="70866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baseline="0" dirty="0" smtClean="0">
                <a:solidFill>
                  <a:schemeClr val="bg1"/>
                </a:solidFill>
              </a:rPr>
              <a:t>Section</a:t>
            </a:r>
            <a:r>
              <a:rPr lang="en-US" sz="3200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rgbClr val="FFFF00"/>
                </a:solidFill>
              </a:rPr>
              <a:t>21 (4)</a:t>
            </a:r>
            <a:r>
              <a:rPr lang="en-US" sz="3200" b="1" dirty="0" smtClean="0">
                <a:solidFill>
                  <a:schemeClr val="bg1"/>
                </a:solidFill>
              </a:rPr>
              <a:t> of the M </a:t>
            </a:r>
            <a:r>
              <a:rPr lang="en-US" sz="3200" b="1" dirty="0" err="1" smtClean="0">
                <a:solidFill>
                  <a:schemeClr val="bg1"/>
                </a:solidFill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</a:rPr>
              <a:t> (D &amp; R) 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Bent-Up Arrow 9"/>
          <p:cNvSpPr/>
          <p:nvPr/>
        </p:nvSpPr>
        <p:spPr>
          <a:xfrm rot="10800000">
            <a:off x="304800" y="2209800"/>
            <a:ext cx="609600" cy="32461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676400" y="304800"/>
            <a:ext cx="59436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Compounding of  Offence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9144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66800" y="1600200"/>
            <a:ext cx="7315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ADM / DLLRO / SDO / SDL&amp;LRO /   BL &amp; LRO /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Exe.Magist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Dir. of M&amp;M (WB) /CMO / Dy.CMO /MO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419600" y="34290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04800" y="5562600"/>
            <a:ext cx="85344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No. 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89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-CI/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-D/4M-30/88 dated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 /01 /91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of the C I &amp; E 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Deptt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419600" y="4876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914400" y="4191000"/>
            <a:ext cx="76962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baseline="0" dirty="0" smtClean="0">
                <a:solidFill>
                  <a:schemeClr val="bg1"/>
                </a:solidFill>
              </a:rPr>
              <a:t>Section</a:t>
            </a:r>
            <a:r>
              <a:rPr lang="en-US" sz="3200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rgbClr val="FFFF00"/>
                </a:solidFill>
              </a:rPr>
              <a:t>22 &amp; 23A</a:t>
            </a:r>
            <a:r>
              <a:rPr lang="en-US" sz="3200" b="1" dirty="0" smtClean="0">
                <a:solidFill>
                  <a:schemeClr val="bg1"/>
                </a:solidFill>
              </a:rPr>
              <a:t> of the M </a:t>
            </a:r>
            <a:r>
              <a:rPr lang="en-US" sz="3200" b="1" dirty="0" err="1" smtClean="0">
                <a:solidFill>
                  <a:schemeClr val="bg1"/>
                </a:solidFill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</a:rPr>
              <a:t> (D &amp; R) 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Bent-Up Arrow 9"/>
          <p:cNvSpPr/>
          <p:nvPr/>
        </p:nvSpPr>
        <p:spPr>
          <a:xfrm rot="10800000">
            <a:off x="304800" y="2209800"/>
            <a:ext cx="609600" cy="32461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676400" y="304800"/>
            <a:ext cx="59436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Recovery  of  Arrear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9144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66800" y="1600200"/>
            <a:ext cx="7315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DLLRO / SDO / SDL&amp;LRO /   BL &amp; LRO /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419600" y="34290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04800" y="5562600"/>
            <a:ext cx="85344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No.  </a:t>
            </a:r>
            <a:r>
              <a:rPr lang="en-US" sz="3200" b="1" dirty="0" smtClean="0">
                <a:solidFill>
                  <a:srgbClr val="FFFF00"/>
                </a:solidFill>
              </a:rPr>
              <a:t>90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-CI/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-D/4M-30/88 dated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 /01 /91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of the C I &amp; E 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Deptt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419600" y="4876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914400" y="4191000"/>
            <a:ext cx="76962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baseline="0" dirty="0" smtClean="0">
                <a:solidFill>
                  <a:schemeClr val="bg1"/>
                </a:solidFill>
              </a:rPr>
              <a:t>Section</a:t>
            </a:r>
            <a:r>
              <a:rPr lang="en-US" sz="3200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rgbClr val="FFFF00"/>
                </a:solidFill>
              </a:rPr>
              <a:t>25  </a:t>
            </a:r>
            <a:r>
              <a:rPr lang="en-US" sz="3200" b="1" dirty="0" smtClean="0">
                <a:solidFill>
                  <a:schemeClr val="bg1"/>
                </a:solidFill>
              </a:rPr>
              <a:t>of the M </a:t>
            </a:r>
            <a:r>
              <a:rPr lang="en-US" sz="3200" b="1" dirty="0" err="1" smtClean="0">
                <a:solidFill>
                  <a:schemeClr val="bg1"/>
                </a:solidFill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</a:rPr>
              <a:t> (D &amp; R) 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Bent-Up Arrow 9"/>
          <p:cNvSpPr/>
          <p:nvPr/>
        </p:nvSpPr>
        <p:spPr>
          <a:xfrm rot="10800000">
            <a:off x="304800" y="2209800"/>
            <a:ext cx="609600" cy="32461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676400" y="304800"/>
            <a:ext cx="59436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Recovery  of  Mineral / Price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9144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66800" y="1600200"/>
            <a:ext cx="7315200" cy="167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dirty="0" smtClean="0">
                <a:solidFill>
                  <a:schemeClr val="bg1"/>
                </a:solidFill>
              </a:rPr>
              <a:t>DM / ADM / DLLRO / SDO / SDL&amp;LRO /   BL &amp; LRO / Dir. of M&amp;M (WB) /CMO / /MO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419600" y="34290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04800" y="5562600"/>
            <a:ext cx="85344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No. 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695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-CI/4M-30/88 dated </a:t>
            </a:r>
            <a:r>
              <a:rPr lang="en-US" sz="3200" b="1" dirty="0" smtClean="0">
                <a:solidFill>
                  <a:srgbClr val="FFFF00"/>
                </a:solidFill>
              </a:rPr>
              <a:t>10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08 / 92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of the C I &amp; E 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Deptt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419600" y="4876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914400" y="4191000"/>
            <a:ext cx="76962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200" b="1" baseline="0" dirty="0" smtClean="0">
                <a:solidFill>
                  <a:schemeClr val="bg1"/>
                </a:solidFill>
              </a:rPr>
              <a:t>Section</a:t>
            </a:r>
            <a:r>
              <a:rPr lang="en-US" sz="3200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rgbClr val="FFFF00"/>
                </a:solidFill>
              </a:rPr>
              <a:t>21(5)  </a:t>
            </a:r>
            <a:r>
              <a:rPr lang="en-US" sz="3200" b="1" dirty="0" smtClean="0">
                <a:solidFill>
                  <a:schemeClr val="bg1"/>
                </a:solidFill>
              </a:rPr>
              <a:t>of the M </a:t>
            </a:r>
            <a:r>
              <a:rPr lang="en-US" sz="3200" b="1" dirty="0" err="1" smtClean="0">
                <a:solidFill>
                  <a:schemeClr val="bg1"/>
                </a:solidFill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</a:rPr>
              <a:t> (D &amp; R) 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Bent-Up Arrow 9"/>
          <p:cNvSpPr/>
          <p:nvPr/>
        </p:nvSpPr>
        <p:spPr>
          <a:xfrm rot="10800000">
            <a:off x="304800" y="2209800"/>
            <a:ext cx="609600" cy="32461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51                  </a:t>
            </a:r>
            <a:r>
              <a:rPr lang="en-US" sz="11500" b="1" dirty="0" smtClean="0">
                <a:solidFill>
                  <a:srgbClr val="FFFF00"/>
                </a:solidFill>
              </a:rPr>
              <a:t>Appeal</a:t>
            </a:r>
            <a:endParaRPr lang="en-US" sz="3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685800"/>
            <a:ext cx="8458200" cy="2209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Person aggrieved by the order of the District authority , may </a:t>
            </a:r>
            <a:r>
              <a:rPr lang="en-US" sz="3600" b="1" dirty="0" smtClean="0">
                <a:solidFill>
                  <a:srgbClr val="FFFF00"/>
                </a:solidFill>
              </a:rPr>
              <a:t>within 30 days </a:t>
            </a:r>
            <a:r>
              <a:rPr lang="en-US" sz="3600" b="1" dirty="0" smtClean="0"/>
              <a:t>from the communication of the order prefer a appeal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3429000"/>
            <a:ext cx="845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Appeal shall be made to the concerned </a:t>
            </a:r>
            <a:r>
              <a:rPr lang="en-US" sz="3600" b="1" dirty="0" smtClean="0">
                <a:solidFill>
                  <a:srgbClr val="FFFF00"/>
                </a:solidFill>
              </a:rPr>
              <a:t>Divisional  Commissioner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5105400"/>
            <a:ext cx="84582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Order passed on an appeal shall be </a:t>
            </a:r>
            <a:r>
              <a:rPr lang="en-US" sz="3600" b="1" dirty="0" smtClean="0">
                <a:solidFill>
                  <a:srgbClr val="FFFF00"/>
                </a:solidFill>
              </a:rPr>
              <a:t>final</a:t>
            </a:r>
            <a:r>
              <a:rPr lang="en-US" sz="3600" b="1" dirty="0" smtClean="0"/>
              <a:t> &amp; there shall be </a:t>
            </a:r>
            <a:r>
              <a:rPr lang="en-US" sz="3600" b="1" dirty="0" smtClean="0">
                <a:solidFill>
                  <a:srgbClr val="FFFF00"/>
                </a:solidFill>
              </a:rPr>
              <a:t>no second appeal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55                   </a:t>
            </a:r>
            <a:r>
              <a:rPr lang="en-IN" sz="6600" b="1" dirty="0" smtClean="0">
                <a:solidFill>
                  <a:srgbClr val="FFFF00"/>
                </a:solidFill>
              </a:rPr>
              <a:t>Rectify  Mistakes</a:t>
            </a:r>
            <a:endParaRPr lang="en-US" sz="3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838200"/>
            <a:ext cx="8458200" cy="2819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IN" sz="3600" b="1" dirty="0" smtClean="0"/>
              <a:t>State Govt. to </a:t>
            </a:r>
            <a:r>
              <a:rPr lang="en-IN" sz="3600" b="1" dirty="0" smtClean="0">
                <a:solidFill>
                  <a:srgbClr val="FFFF00"/>
                </a:solidFill>
              </a:rPr>
              <a:t>rectify any clerical, arithmetical, accidental errors </a:t>
            </a:r>
            <a:r>
              <a:rPr lang="en-IN" sz="3600" b="1" dirty="0" smtClean="0"/>
              <a:t>in any order passed by it or direct any rectification in any instrument to which the State is a party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4419600"/>
            <a:ext cx="8458200" cy="1752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IN" sz="3600" b="1" dirty="0" smtClean="0"/>
              <a:t>Lessee shall execute the deed/instrument of rectification </a:t>
            </a:r>
            <a:r>
              <a:rPr lang="en-IN" sz="3600" b="1" dirty="0" smtClean="0">
                <a:solidFill>
                  <a:srgbClr val="FFFF00"/>
                </a:solidFill>
              </a:rPr>
              <a:t>within 6 months </a:t>
            </a:r>
            <a:r>
              <a:rPr lang="en-IN" sz="3600" b="1" dirty="0" smtClean="0"/>
              <a:t>from the date of order of rectification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57              </a:t>
            </a:r>
            <a:r>
              <a:rPr lang="en-IN" sz="6000" b="1" dirty="0" smtClean="0">
                <a:solidFill>
                  <a:srgbClr val="FFFF00"/>
                </a:solidFill>
              </a:rPr>
              <a:t>Extraction of Ordinary Clay from Own Land</a:t>
            </a:r>
            <a:endParaRPr lang="en-US" sz="3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1219200"/>
            <a:ext cx="8458200" cy="472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4000" b="1" dirty="0" smtClean="0">
                <a:solidFill>
                  <a:srgbClr val="FFFF00"/>
                </a:solidFill>
              </a:rPr>
              <a:t>No lease will be required </a:t>
            </a:r>
            <a:r>
              <a:rPr lang="en-IN" sz="4000" b="1" dirty="0" smtClean="0"/>
              <a:t>to extract clay from own land either for use in </a:t>
            </a:r>
            <a:r>
              <a:rPr lang="en-IN" sz="4000" b="1" dirty="0" smtClean="0">
                <a:solidFill>
                  <a:srgbClr val="FFFF00"/>
                </a:solidFill>
              </a:rPr>
              <a:t>cottage industry </a:t>
            </a:r>
            <a:r>
              <a:rPr lang="en-IN" sz="4000" b="1" dirty="0" smtClean="0"/>
              <a:t>owned by him or for </a:t>
            </a:r>
            <a:r>
              <a:rPr lang="en-IN" sz="4000" b="1" dirty="0" smtClean="0">
                <a:solidFill>
                  <a:srgbClr val="FFFF00"/>
                </a:solidFill>
              </a:rPr>
              <a:t>personal use </a:t>
            </a:r>
            <a:r>
              <a:rPr lang="en-IN" sz="4000" b="1" dirty="0" smtClean="0"/>
              <a:t>or any other </a:t>
            </a:r>
            <a:r>
              <a:rPr lang="en-IN" sz="4000" b="1" dirty="0" smtClean="0">
                <a:solidFill>
                  <a:srgbClr val="FFFF00"/>
                </a:solidFill>
              </a:rPr>
              <a:t>industries notified </a:t>
            </a:r>
            <a:r>
              <a:rPr lang="en-IN" sz="4000" b="1" dirty="0" smtClean="0"/>
              <a:t>by the State Govt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838200"/>
            <a:ext cx="8458200" cy="2819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IN" sz="3600" b="1" dirty="0" smtClean="0"/>
              <a:t>mineral so extracted shall not be disposed of by sale without prior permission of the </a:t>
            </a:r>
            <a:r>
              <a:rPr lang="en-IN" sz="3600" b="1" dirty="0" smtClean="0">
                <a:solidFill>
                  <a:srgbClr val="FFFF00"/>
                </a:solidFill>
              </a:rPr>
              <a:t>DL&amp;LRO / SDL&amp;LRO</a:t>
            </a:r>
            <a:r>
              <a:rPr lang="en-IN" sz="3600" b="1" dirty="0" smtClean="0"/>
              <a:t> &amp; on payment of fees @ </a:t>
            </a:r>
            <a:r>
              <a:rPr lang="en-IN" sz="3600" b="1" dirty="0" smtClean="0">
                <a:solidFill>
                  <a:srgbClr val="FFFF00"/>
                </a:solidFill>
              </a:rPr>
              <a:t>Rs.50/- per cubic.mt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4419600"/>
            <a:ext cx="8458200" cy="1752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IN" sz="3600" b="1" dirty="0" smtClean="0"/>
              <a:t>mineral </a:t>
            </a:r>
            <a:r>
              <a:rPr lang="en-IN" sz="3600" b="1" dirty="0" smtClean="0">
                <a:solidFill>
                  <a:srgbClr val="FFFF00"/>
                </a:solidFill>
              </a:rPr>
              <a:t>shall not be converted into bricks </a:t>
            </a:r>
            <a:r>
              <a:rPr lang="en-IN" sz="3600" b="1" dirty="0" smtClean="0"/>
              <a:t>or tiles (except for personal use)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60A              </a:t>
            </a:r>
            <a:r>
              <a:rPr lang="en-IN" sz="6000" b="1" dirty="0" smtClean="0">
                <a:solidFill>
                  <a:srgbClr val="FFFF00"/>
                </a:solidFill>
              </a:rPr>
              <a:t>Inclusion  of  GTA</a:t>
            </a:r>
            <a:endParaRPr lang="en-US" sz="3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609600"/>
            <a:ext cx="8458200" cy="2819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US" sz="3600" b="1" dirty="0" smtClean="0"/>
              <a:t>Mining leases to be issued by the District Magistrates of </a:t>
            </a:r>
            <a:r>
              <a:rPr lang="en-US" sz="3600" b="1" dirty="0" smtClean="0">
                <a:solidFill>
                  <a:srgbClr val="FFFF00"/>
                </a:solidFill>
              </a:rPr>
              <a:t>Darjeeling &amp; </a:t>
            </a:r>
            <a:r>
              <a:rPr lang="en-US" sz="3600" b="1" dirty="0" err="1" smtClean="0">
                <a:solidFill>
                  <a:srgbClr val="FFFF00"/>
                </a:solidFill>
              </a:rPr>
              <a:t>Kalimpong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/>
              <a:t>in consultation with the </a:t>
            </a:r>
            <a:r>
              <a:rPr lang="en-US" sz="3600" b="1" dirty="0" err="1" smtClean="0">
                <a:solidFill>
                  <a:srgbClr val="FFFF00"/>
                </a:solidFill>
              </a:rPr>
              <a:t>Ghorkha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Territorial </a:t>
            </a:r>
            <a:r>
              <a:rPr lang="en-US" sz="3600" b="1" dirty="0" smtClean="0">
                <a:solidFill>
                  <a:srgbClr val="FFFF00"/>
                </a:solidFill>
              </a:rPr>
              <a:t>Administration (GTA)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38100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dirty="0" smtClean="0"/>
              <a:t>Identification of mineral blocks with </a:t>
            </a:r>
            <a:r>
              <a:rPr lang="en-US" sz="3600" dirty="0" smtClean="0">
                <a:solidFill>
                  <a:srgbClr val="FFFF00"/>
                </a:solidFill>
              </a:rPr>
              <a:t>prior consultation with GTA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81000" y="5410200"/>
            <a:ext cx="84582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/>
            <a:r>
              <a:rPr lang="en-US" sz="3600" b="1" dirty="0" smtClean="0"/>
              <a:t>No. </a:t>
            </a:r>
            <a:r>
              <a:rPr lang="en-US" sz="3600" b="1" dirty="0" smtClean="0">
                <a:solidFill>
                  <a:srgbClr val="FFFF00"/>
                </a:solidFill>
              </a:rPr>
              <a:t>440 </a:t>
            </a:r>
            <a:r>
              <a:rPr lang="en-US" sz="3600" b="1" dirty="0" smtClean="0"/>
              <a:t>– CI / O /MIN / GEN-MIS / 27/2012 dated   </a:t>
            </a:r>
            <a:r>
              <a:rPr lang="en-US" sz="3600" b="1" dirty="0" smtClean="0">
                <a:solidFill>
                  <a:srgbClr val="FFFF00"/>
                </a:solidFill>
              </a:rPr>
              <a:t>28 / 06 / 2018  </a:t>
            </a:r>
            <a:r>
              <a:rPr lang="en-US" sz="3600" b="1" dirty="0" smtClean="0">
                <a:solidFill>
                  <a:schemeClr val="bg1"/>
                </a:solidFill>
              </a:rPr>
              <a:t>of C I &amp; E  </a:t>
            </a:r>
            <a:r>
              <a:rPr lang="en-US" sz="3600" b="1" dirty="0" err="1" smtClean="0">
                <a:solidFill>
                  <a:schemeClr val="bg1"/>
                </a:solidFill>
              </a:rPr>
              <a:t>Deptt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61             </a:t>
            </a:r>
            <a:r>
              <a:rPr lang="en-IN" sz="6600" b="1" dirty="0" smtClean="0">
                <a:solidFill>
                  <a:srgbClr val="FFFF00"/>
                </a:solidFill>
              </a:rPr>
              <a:t>Declaration of Ineligibility</a:t>
            </a:r>
            <a:endParaRPr lang="en-US" sz="3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457200"/>
            <a:ext cx="8458200" cy="2819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IN" sz="3600" b="1" dirty="0" smtClean="0"/>
              <a:t>All applications for mining lease for MM including reclassified MM received prior to the giving effect to this rule </a:t>
            </a:r>
            <a:r>
              <a:rPr lang="en-IN" sz="3600" b="1" dirty="0" smtClean="0">
                <a:solidFill>
                  <a:srgbClr val="FFFF00"/>
                </a:solidFill>
              </a:rPr>
              <a:t>irrespective of its duration of pendency shall become ineligible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3581400"/>
            <a:ext cx="8458200" cy="3124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IN" sz="3600" b="1" dirty="0" smtClean="0"/>
              <a:t>Provided if the </a:t>
            </a:r>
            <a:r>
              <a:rPr lang="en-IN" sz="3600" b="1" dirty="0" smtClean="0">
                <a:solidFill>
                  <a:srgbClr val="FFFF00"/>
                </a:solidFill>
              </a:rPr>
              <a:t>applicant has been issued GO/</a:t>
            </a:r>
            <a:r>
              <a:rPr lang="en-IN" sz="3600" b="1" dirty="0" err="1" smtClean="0">
                <a:solidFill>
                  <a:srgbClr val="FFFF00"/>
                </a:solidFill>
              </a:rPr>
              <a:t>LoI</a:t>
            </a:r>
            <a:r>
              <a:rPr lang="en-IN" sz="3600" b="1" dirty="0" smtClean="0">
                <a:solidFill>
                  <a:srgbClr val="FFFF00"/>
                </a:solidFill>
              </a:rPr>
              <a:t> requiring the alteration of the applicants position</a:t>
            </a:r>
            <a:r>
              <a:rPr lang="en-IN" sz="3600" b="1" dirty="0" smtClean="0"/>
              <a:t> then his mining lease application </a:t>
            </a:r>
            <a:r>
              <a:rPr lang="en-IN" sz="3600" b="1" dirty="0" smtClean="0">
                <a:solidFill>
                  <a:srgbClr val="FFFF00"/>
                </a:solidFill>
              </a:rPr>
              <a:t>may be considered </a:t>
            </a:r>
            <a:r>
              <a:rPr lang="en-IN" sz="3600" b="1" dirty="0" smtClean="0"/>
              <a:t>after due compliance of the necessary conditions under the WBMMC Rules, 2016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0"/>
            <a:ext cx="8534400" cy="4572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Rule 62                   </a:t>
            </a:r>
            <a:r>
              <a:rPr lang="en-IN" sz="8000" b="1" dirty="0" smtClean="0">
                <a:solidFill>
                  <a:srgbClr val="FFFF00"/>
                </a:solidFill>
              </a:rPr>
              <a:t>Repeal</a:t>
            </a:r>
            <a:endParaRPr lang="en-US" sz="49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381000" y="609600"/>
            <a:ext cx="8458200" cy="1905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1">
            <a:noAutofit/>
          </a:bodyPr>
          <a:lstStyle/>
          <a:p>
            <a:pPr algn="just"/>
            <a:r>
              <a:rPr lang="en-IN" sz="4000" b="1" dirty="0" smtClean="0"/>
              <a:t>The West Bengal Minor Mineral Rules , 2002 </a:t>
            </a:r>
            <a:r>
              <a:rPr lang="en-IN" sz="4000" b="1" dirty="0" smtClean="0">
                <a:solidFill>
                  <a:srgbClr val="FFFF00"/>
                </a:solidFill>
              </a:rPr>
              <a:t>is hereby repealed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3048000"/>
            <a:ext cx="8458200" cy="3429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IN" sz="3600" b="1" dirty="0" smtClean="0"/>
              <a:t>Notwithstanding such repeal </a:t>
            </a:r>
            <a:r>
              <a:rPr lang="en-IN" sz="3600" b="1" dirty="0" smtClean="0">
                <a:solidFill>
                  <a:srgbClr val="FFFF00"/>
                </a:solidFill>
              </a:rPr>
              <a:t>anything done, any action taken or any prosecution started</a:t>
            </a:r>
            <a:r>
              <a:rPr lang="en-IN" sz="3600" b="1" dirty="0" smtClean="0"/>
              <a:t> under the said rules, shall be deemed to have been </a:t>
            </a:r>
            <a:r>
              <a:rPr lang="en-IN" sz="3600" b="1" dirty="0" smtClean="0">
                <a:solidFill>
                  <a:srgbClr val="FFFF00"/>
                </a:solidFill>
              </a:rPr>
              <a:t>validly done or taken or started </a:t>
            </a:r>
            <a:r>
              <a:rPr lang="en-IN" sz="3600" b="1" dirty="0" smtClean="0"/>
              <a:t>under the corresponding provisions of these rules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76400"/>
            <a:ext cx="8534400" cy="35052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THANK     YOU</a:t>
            </a:r>
            <a:endParaRPr lang="en-US" sz="49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583</TotalTime>
  <Words>2644</Words>
  <Application>Microsoft Office PowerPoint</Application>
  <PresentationFormat>On-screen Show (4:3)</PresentationFormat>
  <Paragraphs>226</Paragraphs>
  <Slides>72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West  Bengal  Minor  Minerals Concession   Rules , 2016</vt:lpstr>
      <vt:lpstr>Extent</vt:lpstr>
      <vt:lpstr>Rule  2 - Definitions</vt:lpstr>
      <vt:lpstr>Slide 4</vt:lpstr>
      <vt:lpstr>Rule 3 - Prohibition of Mining</vt:lpstr>
      <vt:lpstr>Slide 6</vt:lpstr>
      <vt:lpstr>Other restrictions for mining   as per                                       Sustainable  Sand  Mining Guidelines   2016                          of the MoEF &amp;CC</vt:lpstr>
      <vt:lpstr>Slide 8</vt:lpstr>
      <vt:lpstr>Slide 9</vt:lpstr>
      <vt:lpstr>Recommendation of        Earth Mining                          by Expert Committee constituted by the MoEF&amp;CC</vt:lpstr>
      <vt:lpstr>Slide 11</vt:lpstr>
      <vt:lpstr>Rule  4 - General Conditions</vt:lpstr>
      <vt:lpstr>Slide 13</vt:lpstr>
      <vt:lpstr>Rule 5 – Period  of   Lease</vt:lpstr>
      <vt:lpstr>Rule 6 -  Area of mining</vt:lpstr>
      <vt:lpstr>Rule 11 – 17 : Mine   Plan</vt:lpstr>
      <vt:lpstr>Slide 17</vt:lpstr>
      <vt:lpstr>Slide 18</vt:lpstr>
      <vt:lpstr>Rule 19                                Validity of Mining Plan</vt:lpstr>
      <vt:lpstr>Rule 18   Financial   Assurance</vt:lpstr>
      <vt:lpstr>Slide 21</vt:lpstr>
      <vt:lpstr>Rule 21    Lapsing   of   Lease</vt:lpstr>
      <vt:lpstr>Slide 23</vt:lpstr>
      <vt:lpstr>Slide 24</vt:lpstr>
      <vt:lpstr>Slide 25</vt:lpstr>
      <vt:lpstr>Rule 22 - Transfer of Lease</vt:lpstr>
      <vt:lpstr>Rule 23 - Amalgamation of Lease</vt:lpstr>
      <vt:lpstr>Rule 24  to  34 Environmental   Aspects  of Mining</vt:lpstr>
      <vt:lpstr>Slide 29</vt:lpstr>
      <vt:lpstr>Rule  35                          Payment  of  Royalty  etc</vt:lpstr>
      <vt:lpstr>Slide 31</vt:lpstr>
      <vt:lpstr>Notification No.                           678-CI/O/MIN/GEN-RLT/02/2015                        dated 27 / 10 / 2016                 of the C&amp;I deptt</vt:lpstr>
      <vt:lpstr>Slide 33</vt:lpstr>
      <vt:lpstr>Slide 34</vt:lpstr>
      <vt:lpstr> Cess</vt:lpstr>
      <vt:lpstr>Slide 36</vt:lpstr>
      <vt:lpstr>Rule 37- Right to Determine Lease</vt:lpstr>
      <vt:lpstr>Rule 38                                                         Grant  of  Mining  Lease</vt:lpstr>
      <vt:lpstr>Slide 39</vt:lpstr>
      <vt:lpstr>Rule 41                                                         Grant  of  Mining  Lease for                        Riverbed   Occurrences</vt:lpstr>
      <vt:lpstr>Slide 41</vt:lpstr>
      <vt:lpstr>Rule 42                                                         Grant  of  Mining  Lease for Morrum/brick earth /ordinary clay</vt:lpstr>
      <vt:lpstr>Slide 43</vt:lpstr>
      <vt:lpstr>Rule 43  &amp;  44                                                         Grant  of  STML            for                       Riverbed  Occurrences</vt:lpstr>
      <vt:lpstr>Slide 45</vt:lpstr>
      <vt:lpstr>Rule 45  &amp;  46                                                         Grant  of  STML            for other                    Minor   Minerals</vt:lpstr>
      <vt:lpstr>Slide 47</vt:lpstr>
      <vt:lpstr>Rule 48 &amp; 49             Area &amp; Period of            STML</vt:lpstr>
      <vt:lpstr>Slide 49</vt:lpstr>
      <vt:lpstr>Slide 50</vt:lpstr>
      <vt:lpstr>Rule 50                  Penalty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Rule 51                  Appeal</vt:lpstr>
      <vt:lpstr>Slide 60</vt:lpstr>
      <vt:lpstr>Rule 55                   Rectify  Mistakes</vt:lpstr>
      <vt:lpstr>Slide 62</vt:lpstr>
      <vt:lpstr>Rule 57              Extraction of Ordinary Clay from Own Land</vt:lpstr>
      <vt:lpstr>Slide 64</vt:lpstr>
      <vt:lpstr>Slide 65</vt:lpstr>
      <vt:lpstr>Rule 60A              Inclusion  of  GTA</vt:lpstr>
      <vt:lpstr>Slide 67</vt:lpstr>
      <vt:lpstr>Rule 61             Declaration of Ineligibility</vt:lpstr>
      <vt:lpstr>Slide 69</vt:lpstr>
      <vt:lpstr>Rule 62                   Repeal</vt:lpstr>
      <vt:lpstr>Slide 71</vt:lpstr>
      <vt:lpstr>THANK    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Bengal Minor Minerals (Auction Rules) , 2016</dc:title>
  <dc:creator>KP1</dc:creator>
  <cp:lastModifiedBy>KP1</cp:lastModifiedBy>
  <cp:revision>195</cp:revision>
  <dcterms:created xsi:type="dcterms:W3CDTF">2006-08-16T00:00:00Z</dcterms:created>
  <dcterms:modified xsi:type="dcterms:W3CDTF">2019-05-10T11:14:28Z</dcterms:modified>
</cp:coreProperties>
</file>